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Neo Sans Bold" charset="1" panose="020B0804030504040204"/>
      <p:regular r:id="rId16"/>
    </p:embeddedFont>
    <p:embeddedFont>
      <p:font typeface="Poppins Bold" charset="1" panose="00000800000000000000"/>
      <p:regular r:id="rId17"/>
    </p:embeddedFont>
    <p:embeddedFont>
      <p:font typeface="Poppin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stretch>
                <a:fillRect l="0" t="0" r="0" b="0"/>
              </a:stretch>
            </a:blipFill>
          </p:spPr>
        </p:sp>
      </p:grpSp>
      <p:grpSp>
        <p:nvGrpSpPr>
          <p:cNvPr name="Group 4" id="4"/>
          <p:cNvGrpSpPr/>
          <p:nvPr/>
        </p:nvGrpSpPr>
        <p:grpSpPr>
          <a:xfrm rot="0">
            <a:off x="9525"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0E0FF">
                    <a:alpha val="55000"/>
                  </a:srgbClr>
                </a:gs>
                <a:gs pos="100000">
                  <a:srgbClr val="1E53A0">
                    <a:alpha val="55000"/>
                  </a:srgbClr>
                </a:gs>
              </a:gsLst>
              <a:path path="circle">
                <a:fillToRect l="50000" r="50000" t="50000" b="50000"/>
              </a:path>
            </a:gradFill>
          </p:spPr>
        </p:sp>
        <p:sp>
          <p:nvSpPr>
            <p:cNvPr name="TextBox 6" id="6"/>
            <p:cNvSpPr txBox="true"/>
            <p:nvPr/>
          </p:nvSpPr>
          <p:spPr>
            <a:xfrm>
              <a:off x="0" y="-66675"/>
              <a:ext cx="4816593" cy="2776008"/>
            </a:xfrm>
            <a:prstGeom prst="rect">
              <a:avLst/>
            </a:prstGeom>
          </p:spPr>
          <p:txBody>
            <a:bodyPr anchor="ctr" rtlCol="false" tIns="50800" lIns="50800" bIns="50800" rIns="50800"/>
            <a:lstStyle/>
            <a:p>
              <a:pPr algn="ctr">
                <a:lnSpc>
                  <a:spcPts val="3392"/>
                </a:lnSpc>
              </a:pPr>
            </a:p>
          </p:txBody>
        </p:sp>
      </p:grpSp>
      <p:sp>
        <p:nvSpPr>
          <p:cNvPr name="Freeform 7" id="7"/>
          <p:cNvSpPr/>
          <p:nvPr/>
        </p:nvSpPr>
        <p:spPr>
          <a:xfrm flipH="true" flipV="false" rot="0">
            <a:off x="15255366" y="2293091"/>
            <a:ext cx="4114800" cy="680812"/>
          </a:xfrm>
          <a:custGeom>
            <a:avLst/>
            <a:gdLst/>
            <a:ahLst/>
            <a:cxnLst/>
            <a:rect r="r" b="b" t="t" l="l"/>
            <a:pathLst>
              <a:path h="680812" w="4114800">
                <a:moveTo>
                  <a:pt x="4114800" y="0"/>
                </a:moveTo>
                <a:lnTo>
                  <a:pt x="0" y="0"/>
                </a:lnTo>
                <a:lnTo>
                  <a:pt x="0" y="680813"/>
                </a:lnTo>
                <a:lnTo>
                  <a:pt x="4114800" y="680813"/>
                </a:lnTo>
                <a:lnTo>
                  <a:pt x="41148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617080" y="2404897"/>
            <a:ext cx="12222732" cy="2063750"/>
          </a:xfrm>
          <a:prstGeom prst="rect">
            <a:avLst/>
          </a:prstGeom>
        </p:spPr>
        <p:txBody>
          <a:bodyPr anchor="t" rtlCol="false" tIns="0" lIns="0" bIns="0" rIns="0">
            <a:spAutoFit/>
          </a:bodyPr>
          <a:lstStyle/>
          <a:p>
            <a:pPr algn="ctr">
              <a:lnSpc>
                <a:spcPts val="14279"/>
              </a:lnSpc>
            </a:pPr>
            <a:r>
              <a:rPr lang="en-US" b="true" sz="11899">
                <a:solidFill>
                  <a:srgbClr val="FFFFFF"/>
                </a:solidFill>
                <a:latin typeface="Neo Sans Bold"/>
                <a:ea typeface="Neo Sans Bold"/>
                <a:cs typeface="Neo Sans Bold"/>
                <a:sym typeface="Neo Sans Bold"/>
              </a:rPr>
              <a:t>BOTANIC</a:t>
            </a:r>
          </a:p>
        </p:txBody>
      </p:sp>
      <p:sp>
        <p:nvSpPr>
          <p:cNvPr name="TextBox 9" id="9"/>
          <p:cNvSpPr txBox="true"/>
          <p:nvPr/>
        </p:nvSpPr>
        <p:spPr>
          <a:xfrm rot="0">
            <a:off x="2587928" y="3935929"/>
            <a:ext cx="12925424" cy="2044700"/>
          </a:xfrm>
          <a:prstGeom prst="rect">
            <a:avLst/>
          </a:prstGeom>
        </p:spPr>
        <p:txBody>
          <a:bodyPr anchor="t" rtlCol="false" tIns="0" lIns="0" bIns="0" rIns="0">
            <a:spAutoFit/>
          </a:bodyPr>
          <a:lstStyle/>
          <a:p>
            <a:pPr algn="ctr">
              <a:lnSpc>
                <a:spcPts val="14159"/>
              </a:lnSpc>
            </a:pPr>
            <a:r>
              <a:rPr lang="en-US" b="true" sz="11799">
                <a:solidFill>
                  <a:srgbClr val="00FFFF"/>
                </a:solidFill>
                <a:latin typeface="Neo Sans Bold"/>
                <a:ea typeface="Neo Sans Bold"/>
                <a:cs typeface="Neo Sans Bold"/>
                <a:sym typeface="Neo Sans Bold"/>
              </a:rPr>
              <a:t>&amp; DATA ANALYSIS</a:t>
            </a:r>
          </a:p>
        </p:txBody>
      </p:sp>
      <p:sp>
        <p:nvSpPr>
          <p:cNvPr name="Freeform 10" id="10"/>
          <p:cNvSpPr/>
          <p:nvPr/>
        </p:nvSpPr>
        <p:spPr>
          <a:xfrm flipH="false" flipV="false" rot="0">
            <a:off x="-548267" y="8082674"/>
            <a:ext cx="4114800" cy="680812"/>
          </a:xfrm>
          <a:custGeom>
            <a:avLst/>
            <a:gdLst/>
            <a:ahLst/>
            <a:cxnLst/>
            <a:rect r="r" b="b" t="t" l="l"/>
            <a:pathLst>
              <a:path h="680812" w="4114800">
                <a:moveTo>
                  <a:pt x="0" y="0"/>
                </a:moveTo>
                <a:lnTo>
                  <a:pt x="4114800" y="0"/>
                </a:lnTo>
                <a:lnTo>
                  <a:pt x="4114800" y="680812"/>
                </a:lnTo>
                <a:lnTo>
                  <a:pt x="0" y="6808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5513352" y="667880"/>
            <a:ext cx="1919429" cy="566532"/>
            <a:chOff x="0" y="0"/>
            <a:chExt cx="505529" cy="149210"/>
          </a:xfrm>
        </p:grpSpPr>
        <p:sp>
          <p:nvSpPr>
            <p:cNvPr name="Freeform 12" id="12"/>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13" id="13"/>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153525" y="7248558"/>
            <a:ext cx="8299324" cy="2009742"/>
          </a:xfrm>
          <a:prstGeom prst="rect">
            <a:avLst/>
          </a:prstGeom>
        </p:spPr>
        <p:txBody>
          <a:bodyPr anchor="t" rtlCol="false" tIns="0" lIns="0" bIns="0" rIns="0">
            <a:spAutoFit/>
          </a:bodyPr>
          <a:lstStyle/>
          <a:p>
            <a:pPr algn="ctr" marL="0" indent="0" lvl="0">
              <a:lnSpc>
                <a:spcPts val="5251"/>
              </a:lnSpc>
              <a:spcBef>
                <a:spcPct val="0"/>
              </a:spcBef>
            </a:pPr>
            <a:r>
              <a:rPr lang="en-US" b="true" sz="3751" spc="7">
                <a:solidFill>
                  <a:srgbClr val="FFFFFF"/>
                </a:solidFill>
                <a:latin typeface="Poppins Bold"/>
                <a:ea typeface="Poppins Bold"/>
                <a:cs typeface="Poppins Bold"/>
                <a:sym typeface="Poppins Bold"/>
              </a:rPr>
              <a:t>NAME: KUBWAYO Elyse Mireille</a:t>
            </a:r>
          </a:p>
          <a:p>
            <a:pPr algn="ctr" marL="0" indent="0" lvl="0">
              <a:lnSpc>
                <a:spcPts val="5251"/>
              </a:lnSpc>
              <a:spcBef>
                <a:spcPct val="0"/>
              </a:spcBef>
            </a:pPr>
            <a:r>
              <a:rPr lang="en-US" b="true" sz="3751" spc="7" u="none">
                <a:solidFill>
                  <a:srgbClr val="FFFFFF"/>
                </a:solidFill>
                <a:latin typeface="Poppins Bold"/>
                <a:ea typeface="Poppins Bold"/>
                <a:cs typeface="Poppins Bold"/>
                <a:sym typeface="Poppins Bold"/>
              </a:rPr>
              <a:t>ID:26490</a:t>
            </a:r>
          </a:p>
          <a:p>
            <a:pPr algn="ctr" marL="0" indent="0" lvl="0">
              <a:lnSpc>
                <a:spcPts val="5251"/>
              </a:lnSpc>
              <a:spcBef>
                <a:spcPct val="0"/>
              </a:spcBef>
            </a:pPr>
            <a:r>
              <a:rPr lang="en-US" b="true" sz="3751" spc="7" u="none">
                <a:solidFill>
                  <a:srgbClr val="FFFFFF"/>
                </a:solidFill>
                <a:latin typeface="Poppins Bold"/>
                <a:ea typeface="Poppins Bold"/>
                <a:cs typeface="Poppins Bold"/>
                <a:sym typeface="Poppins Bold"/>
              </a:rPr>
              <a:t>LECTURE: Maniraguha Eric</a:t>
            </a:r>
          </a:p>
        </p:txBody>
      </p:sp>
      <p:sp>
        <p:nvSpPr>
          <p:cNvPr name="TextBox 15" id="15"/>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AAD"/>
                </a:solidFill>
                <a:latin typeface="Poppins Bold"/>
                <a:ea typeface="Poppins Bold"/>
                <a:cs typeface="Poppins Bold"/>
                <a:sym typeface="Poppins Bold"/>
              </a:rPr>
              <a:t>Page 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51435"/>
            <a:ext cx="18288000" cy="10389870"/>
            <a:chOff x="0" y="0"/>
            <a:chExt cx="2833290" cy="1609663"/>
          </a:xfrm>
        </p:grpSpPr>
        <p:sp>
          <p:nvSpPr>
            <p:cNvPr name="Freeform 3" id="3"/>
            <p:cNvSpPr/>
            <p:nvPr/>
          </p:nvSpPr>
          <p:spPr>
            <a:xfrm flipH="false" flipV="false" rot="0">
              <a:off x="0" y="0"/>
              <a:ext cx="2833290" cy="1609663"/>
            </a:xfrm>
            <a:custGeom>
              <a:avLst/>
              <a:gdLst/>
              <a:ahLst/>
              <a:cxnLst/>
              <a:rect r="r" b="b" t="t" l="l"/>
              <a:pathLst>
                <a:path h="1609663" w="2833290">
                  <a:moveTo>
                    <a:pt x="0" y="0"/>
                  </a:moveTo>
                  <a:lnTo>
                    <a:pt x="2833290" y="0"/>
                  </a:lnTo>
                  <a:lnTo>
                    <a:pt x="2833290" y="1609663"/>
                  </a:lnTo>
                  <a:lnTo>
                    <a:pt x="0" y="1609663"/>
                  </a:lnTo>
                  <a:close/>
                </a:path>
              </a:pathLst>
            </a:custGeom>
            <a:blipFill>
              <a:blip r:embed="rId2"/>
              <a:stretch>
                <a:fillRect l="-499" t="0" r="-499" b="0"/>
              </a:stretch>
            </a:blipFill>
          </p:spPr>
        </p:sp>
      </p:grpSp>
      <p:grpSp>
        <p:nvGrpSpPr>
          <p:cNvPr name="Group 4" id="4"/>
          <p:cNvGrpSpPr/>
          <p:nvPr/>
        </p:nvGrpSpPr>
        <p:grpSpPr>
          <a:xfrm rot="0">
            <a:off x="0" y="-38100"/>
            <a:ext cx="18288000" cy="10325100"/>
            <a:chOff x="0" y="0"/>
            <a:chExt cx="4816593" cy="2719368"/>
          </a:xfrm>
        </p:grpSpPr>
        <p:sp>
          <p:nvSpPr>
            <p:cNvPr name="Freeform 5" id="5"/>
            <p:cNvSpPr/>
            <p:nvPr/>
          </p:nvSpPr>
          <p:spPr>
            <a:xfrm flipH="false" flipV="false" rot="0">
              <a:off x="0" y="0"/>
              <a:ext cx="4816592" cy="2719368"/>
            </a:xfrm>
            <a:custGeom>
              <a:avLst/>
              <a:gdLst/>
              <a:ahLst/>
              <a:cxnLst/>
              <a:rect r="r" b="b" t="t" l="l"/>
              <a:pathLst>
                <a:path h="2719368" w="4816592">
                  <a:moveTo>
                    <a:pt x="0" y="0"/>
                  </a:moveTo>
                  <a:lnTo>
                    <a:pt x="4816592" y="0"/>
                  </a:lnTo>
                  <a:lnTo>
                    <a:pt x="4816592" y="2719368"/>
                  </a:lnTo>
                  <a:lnTo>
                    <a:pt x="0" y="2719368"/>
                  </a:lnTo>
                  <a:close/>
                </a:path>
              </a:pathLst>
            </a:custGeom>
            <a:gradFill rotWithShape="true">
              <a:gsLst>
                <a:gs pos="0">
                  <a:srgbClr val="00E0FF">
                    <a:alpha val="63000"/>
                  </a:srgbClr>
                </a:gs>
                <a:gs pos="100000">
                  <a:srgbClr val="1E53A0">
                    <a:alpha val="63000"/>
                  </a:srgbClr>
                </a:gs>
              </a:gsLst>
              <a:path path="circle">
                <a:fillToRect l="50000" r="50000" t="50000" b="50000"/>
              </a:path>
            </a:gradFill>
          </p:spPr>
        </p:sp>
        <p:sp>
          <p:nvSpPr>
            <p:cNvPr name="TextBox 6" id="6"/>
            <p:cNvSpPr txBox="true"/>
            <p:nvPr/>
          </p:nvSpPr>
          <p:spPr>
            <a:xfrm>
              <a:off x="0" y="-66675"/>
              <a:ext cx="4816593" cy="2786043"/>
            </a:xfrm>
            <a:prstGeom prst="rect">
              <a:avLst/>
            </a:prstGeom>
          </p:spPr>
          <p:txBody>
            <a:bodyPr anchor="ctr" rtlCol="false" tIns="50800" lIns="50800" bIns="50800" rIns="50800"/>
            <a:lstStyle/>
            <a:p>
              <a:pPr algn="ctr">
                <a:lnSpc>
                  <a:spcPts val="3392"/>
                </a:lnSpc>
              </a:pPr>
            </a:p>
          </p:txBody>
        </p:sp>
      </p:grpSp>
      <p:grpSp>
        <p:nvGrpSpPr>
          <p:cNvPr name="Group 7" id="7"/>
          <p:cNvGrpSpPr/>
          <p:nvPr/>
        </p:nvGrpSpPr>
        <p:grpSpPr>
          <a:xfrm rot="0">
            <a:off x="15513352" y="667880"/>
            <a:ext cx="1919429" cy="566532"/>
            <a:chOff x="0" y="0"/>
            <a:chExt cx="505529" cy="149210"/>
          </a:xfrm>
        </p:grpSpPr>
        <p:sp>
          <p:nvSpPr>
            <p:cNvPr name="Freeform 8" id="8"/>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9" id="9"/>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10</a:t>
            </a:r>
          </a:p>
        </p:txBody>
      </p:sp>
      <p:sp>
        <p:nvSpPr>
          <p:cNvPr name="TextBox 11" id="11"/>
          <p:cNvSpPr txBox="true"/>
          <p:nvPr/>
        </p:nvSpPr>
        <p:spPr>
          <a:xfrm rot="0">
            <a:off x="2630579" y="4316146"/>
            <a:ext cx="8127373" cy="2622550"/>
          </a:xfrm>
          <a:prstGeom prst="rect">
            <a:avLst/>
          </a:prstGeom>
        </p:spPr>
        <p:txBody>
          <a:bodyPr anchor="t" rtlCol="false" tIns="0" lIns="0" bIns="0" rIns="0">
            <a:spAutoFit/>
          </a:bodyPr>
          <a:lstStyle/>
          <a:p>
            <a:pPr algn="ctr">
              <a:lnSpc>
                <a:spcPts val="18146"/>
              </a:lnSpc>
            </a:pPr>
            <a:r>
              <a:rPr lang="en-US" b="true" sz="15122">
                <a:solidFill>
                  <a:srgbClr val="FFFFFF"/>
                </a:solidFill>
                <a:latin typeface="Neo Sans Bold"/>
                <a:ea typeface="Neo Sans Bold"/>
                <a:cs typeface="Neo Sans Bold"/>
                <a:sym typeface="Neo Sans Bold"/>
              </a:rPr>
              <a:t>THANK</a:t>
            </a:r>
          </a:p>
        </p:txBody>
      </p:sp>
      <p:sp>
        <p:nvSpPr>
          <p:cNvPr name="TextBox 12" id="12"/>
          <p:cNvSpPr txBox="true"/>
          <p:nvPr/>
        </p:nvSpPr>
        <p:spPr>
          <a:xfrm rot="0">
            <a:off x="10020533" y="5203866"/>
            <a:ext cx="5188840" cy="2698750"/>
          </a:xfrm>
          <a:prstGeom prst="rect">
            <a:avLst/>
          </a:prstGeom>
        </p:spPr>
        <p:txBody>
          <a:bodyPr anchor="t" rtlCol="false" tIns="0" lIns="0" bIns="0" rIns="0">
            <a:spAutoFit/>
          </a:bodyPr>
          <a:lstStyle/>
          <a:p>
            <a:pPr algn="ctr">
              <a:lnSpc>
                <a:spcPts val="18626"/>
              </a:lnSpc>
            </a:pPr>
            <a:r>
              <a:rPr lang="en-US" b="true" sz="15522">
                <a:solidFill>
                  <a:srgbClr val="00FFFF"/>
                </a:solidFill>
                <a:latin typeface="Neo Sans Bold"/>
                <a:ea typeface="Neo Sans Bold"/>
                <a:cs typeface="Neo Sans Bold"/>
                <a:sym typeface="Neo Sans Bold"/>
              </a:rPr>
              <a:t>YOU</a:t>
            </a:r>
          </a:p>
        </p:txBody>
      </p:sp>
      <p:sp>
        <p:nvSpPr>
          <p:cNvPr name="TextBox 13" id="13"/>
          <p:cNvSpPr txBox="true"/>
          <p:nvPr/>
        </p:nvSpPr>
        <p:spPr>
          <a:xfrm rot="0">
            <a:off x="8496029" y="8806749"/>
            <a:ext cx="1274721" cy="451551"/>
          </a:xfrm>
          <a:prstGeom prst="rect">
            <a:avLst/>
          </a:prstGeom>
        </p:spPr>
        <p:txBody>
          <a:bodyPr anchor="t" rtlCol="false" tIns="0" lIns="0" bIns="0" rIns="0">
            <a:spAutoFit/>
          </a:bodyPr>
          <a:lstStyle/>
          <a:p>
            <a:pPr algn="ctr">
              <a:lnSpc>
                <a:spcPts val="3461"/>
              </a:lnSpc>
            </a:pPr>
            <a:r>
              <a:rPr lang="en-US" sz="2472" b="true">
                <a:solidFill>
                  <a:srgbClr val="FFFFFF"/>
                </a:solidFill>
                <a:latin typeface="Poppins Bold"/>
                <a:ea typeface="Poppins Bold"/>
                <a:cs typeface="Poppins Bold"/>
                <a:sym typeface="Poppins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9002716">
            <a:off x="-5254607" y="-6443278"/>
            <a:ext cx="12888958" cy="9397222"/>
          </a:xfrm>
          <a:custGeom>
            <a:avLst/>
            <a:gdLst/>
            <a:ahLst/>
            <a:cxnLst/>
            <a:rect r="r" b="b" t="t" l="l"/>
            <a:pathLst>
              <a:path h="9397222" w="12888958">
                <a:moveTo>
                  <a:pt x="0" y="0"/>
                </a:moveTo>
                <a:lnTo>
                  <a:pt x="12888958" y="0"/>
                </a:lnTo>
                <a:lnTo>
                  <a:pt x="12888958" y="9397222"/>
                </a:lnTo>
                <a:lnTo>
                  <a:pt x="0" y="93972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13352" y="667880"/>
            <a:ext cx="1919429" cy="566532"/>
            <a:chOff x="0" y="0"/>
            <a:chExt cx="505529" cy="149210"/>
          </a:xfrm>
        </p:grpSpPr>
        <p:sp>
          <p:nvSpPr>
            <p:cNvPr name="Freeform 4" id="4"/>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5" id="5"/>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667374" y="7293954"/>
            <a:ext cx="12888958" cy="9397222"/>
          </a:xfrm>
          <a:custGeom>
            <a:avLst/>
            <a:gdLst/>
            <a:ahLst/>
            <a:cxnLst/>
            <a:rect r="r" b="b" t="t" l="l"/>
            <a:pathLst>
              <a:path h="9397222" w="12888958">
                <a:moveTo>
                  <a:pt x="0" y="0"/>
                </a:moveTo>
                <a:lnTo>
                  <a:pt x="12888958" y="0"/>
                </a:lnTo>
                <a:lnTo>
                  <a:pt x="12888958" y="9397222"/>
                </a:lnTo>
                <a:lnTo>
                  <a:pt x="0" y="93972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98049" y="2431536"/>
            <a:ext cx="6423648" cy="6306855"/>
          </a:xfrm>
          <a:custGeom>
            <a:avLst/>
            <a:gdLst/>
            <a:ahLst/>
            <a:cxnLst/>
            <a:rect r="r" b="b" t="t" l="l"/>
            <a:pathLst>
              <a:path h="6306855" w="6423648">
                <a:moveTo>
                  <a:pt x="0" y="0"/>
                </a:moveTo>
                <a:lnTo>
                  <a:pt x="6423649" y="0"/>
                </a:lnTo>
                <a:lnTo>
                  <a:pt x="6423649" y="6306854"/>
                </a:lnTo>
                <a:lnTo>
                  <a:pt x="0" y="63068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310142" y="2895103"/>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3727" t="0" r="-18685" b="0"/>
              </a:stretch>
            </a:blipFill>
          </p:spPr>
        </p:sp>
      </p:grpSp>
      <p:sp>
        <p:nvSpPr>
          <p:cNvPr name="TextBox 10" id="10"/>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02</a:t>
            </a:r>
          </a:p>
        </p:txBody>
      </p:sp>
      <p:sp>
        <p:nvSpPr>
          <p:cNvPr name="TextBox 11" id="11"/>
          <p:cNvSpPr txBox="true"/>
          <p:nvPr/>
        </p:nvSpPr>
        <p:spPr>
          <a:xfrm rot="0">
            <a:off x="8491319" y="1636594"/>
            <a:ext cx="8344894" cy="1495425"/>
          </a:xfrm>
          <a:prstGeom prst="rect">
            <a:avLst/>
          </a:prstGeom>
        </p:spPr>
        <p:txBody>
          <a:bodyPr anchor="t" rtlCol="false" tIns="0" lIns="0" bIns="0" rIns="0">
            <a:spAutoFit/>
          </a:bodyPr>
          <a:lstStyle/>
          <a:p>
            <a:pPr algn="l">
              <a:lnSpc>
                <a:spcPts val="10320"/>
              </a:lnSpc>
            </a:pPr>
            <a:r>
              <a:rPr lang="en-US" sz="8600" b="true">
                <a:solidFill>
                  <a:srgbClr val="FFFFFF"/>
                </a:solidFill>
                <a:latin typeface="Neo Sans Bold"/>
                <a:ea typeface="Neo Sans Bold"/>
                <a:cs typeface="Neo Sans Bold"/>
                <a:sym typeface="Neo Sans Bold"/>
              </a:rPr>
              <a:t>INTRODUCTION</a:t>
            </a:r>
          </a:p>
        </p:txBody>
      </p:sp>
      <p:sp>
        <p:nvSpPr>
          <p:cNvPr name="TextBox 12" id="12"/>
          <p:cNvSpPr txBox="true"/>
          <p:nvPr/>
        </p:nvSpPr>
        <p:spPr>
          <a:xfrm rot="0">
            <a:off x="8491319" y="3619925"/>
            <a:ext cx="8941462" cy="6185971"/>
          </a:xfrm>
          <a:prstGeom prst="rect">
            <a:avLst/>
          </a:prstGeom>
        </p:spPr>
        <p:txBody>
          <a:bodyPr anchor="t" rtlCol="false" tIns="0" lIns="0" bIns="0" rIns="0">
            <a:spAutoFit/>
          </a:bodyPr>
          <a:lstStyle/>
          <a:p>
            <a:pPr algn="just" marL="0" indent="0" lvl="0">
              <a:lnSpc>
                <a:spcPts val="4490"/>
              </a:lnSpc>
              <a:spcBef>
                <a:spcPct val="0"/>
              </a:spcBef>
            </a:pPr>
            <a:r>
              <a:rPr lang="en-US" sz="3207">
                <a:solidFill>
                  <a:srgbClr val="FFFFFF"/>
                </a:solidFill>
                <a:latin typeface="Poppins"/>
                <a:ea typeface="Poppins"/>
                <a:cs typeface="Poppins"/>
                <a:sym typeface="Poppins"/>
              </a:rPr>
              <a:t>TThis project focuses on analyzing plant sales data to discover important sales patterns and identify different customer groups. By understanding how and what customers buy, the business can improve its marketing and sales strategies to better meet customer needs. The analysis uses three main data sources: Plant Facts data, Account Analysis data, and Plant Hierarchy data, which together provide a complete view of sales and customer information.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860">
                <a:alpha val="100000"/>
              </a:srgbClr>
            </a:gs>
            <a:gs pos="100000">
              <a:srgbClr val="019CD6">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596344" y="2163733"/>
            <a:ext cx="10725909" cy="10530893"/>
          </a:xfrm>
          <a:custGeom>
            <a:avLst/>
            <a:gdLst/>
            <a:ahLst/>
            <a:cxnLst/>
            <a:rect r="r" b="b" t="t" l="l"/>
            <a:pathLst>
              <a:path h="10530893" w="10725909">
                <a:moveTo>
                  <a:pt x="0" y="0"/>
                </a:moveTo>
                <a:lnTo>
                  <a:pt x="10725909" y="0"/>
                </a:lnTo>
                <a:lnTo>
                  <a:pt x="10725909" y="10530892"/>
                </a:lnTo>
                <a:lnTo>
                  <a:pt x="0" y="105308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618388" y="2937776"/>
            <a:ext cx="8760145" cy="8760145"/>
            <a:chOff x="0" y="0"/>
            <a:chExt cx="812800" cy="812800"/>
          </a:xfrm>
        </p:grpSpPr>
        <p:sp>
          <p:nvSpPr>
            <p:cNvPr name="Freeform 7" id="7"/>
            <p:cNvSpPr/>
            <p:nvPr/>
          </p:nvSpPr>
          <p:spPr>
            <a:xfrm flipH="tru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4"/>
              <a:stretch>
                <a:fillRect l="-13624" t="0" r="-31040" b="0"/>
              </a:stretch>
            </a:blipFill>
          </p:spPr>
        </p:sp>
      </p:grpSp>
      <p:sp>
        <p:nvSpPr>
          <p:cNvPr name="Freeform 8" id="8"/>
          <p:cNvSpPr/>
          <p:nvPr/>
        </p:nvSpPr>
        <p:spPr>
          <a:xfrm flipH="true" flipV="false" rot="0">
            <a:off x="-1841395" y="8048208"/>
            <a:ext cx="10011099" cy="1474362"/>
          </a:xfrm>
          <a:custGeom>
            <a:avLst/>
            <a:gdLst/>
            <a:ahLst/>
            <a:cxnLst/>
            <a:rect r="r" b="b" t="t" l="l"/>
            <a:pathLst>
              <a:path h="1474362" w="10011099">
                <a:moveTo>
                  <a:pt x="10011100" y="0"/>
                </a:moveTo>
                <a:lnTo>
                  <a:pt x="0" y="0"/>
                </a:lnTo>
                <a:lnTo>
                  <a:pt x="0" y="1474362"/>
                </a:lnTo>
                <a:lnTo>
                  <a:pt x="10011100" y="1474362"/>
                </a:lnTo>
                <a:lnTo>
                  <a:pt x="100111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7468702" y="9267825"/>
            <a:ext cx="132088" cy="13208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2" id="12"/>
          <p:cNvGrpSpPr/>
          <p:nvPr/>
        </p:nvGrpSpPr>
        <p:grpSpPr>
          <a:xfrm rot="0">
            <a:off x="7999517" y="9427951"/>
            <a:ext cx="132088" cy="1320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TextBox 15" id="15"/>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03</a:t>
            </a:r>
          </a:p>
        </p:txBody>
      </p:sp>
      <p:sp>
        <p:nvSpPr>
          <p:cNvPr name="TextBox 16" id="16"/>
          <p:cNvSpPr txBox="true"/>
          <p:nvPr/>
        </p:nvSpPr>
        <p:spPr>
          <a:xfrm rot="0">
            <a:off x="469867" y="1035555"/>
            <a:ext cx="9458316" cy="8092066"/>
          </a:xfrm>
          <a:prstGeom prst="rect">
            <a:avLst/>
          </a:prstGeom>
        </p:spPr>
        <p:txBody>
          <a:bodyPr anchor="t" rtlCol="false" tIns="0" lIns="0" bIns="0" rIns="0">
            <a:spAutoFit/>
          </a:bodyPr>
          <a:lstStyle/>
          <a:p>
            <a:pPr algn="just">
              <a:lnSpc>
                <a:spcPts val="6078"/>
              </a:lnSpc>
            </a:pPr>
            <a:r>
              <a:rPr lang="en-US" sz="4341" b="true">
                <a:solidFill>
                  <a:srgbClr val="FFFFFF"/>
                </a:solidFill>
                <a:latin typeface="Poppins Bold"/>
                <a:ea typeface="Poppins Bold"/>
                <a:cs typeface="Poppins Bold"/>
                <a:sym typeface="Poppins Bold"/>
              </a:rPr>
              <a:t>.What is this project about?</a:t>
            </a:r>
          </a:p>
          <a:p>
            <a:pPr algn="just" marL="483968" indent="-241984" lvl="1">
              <a:lnSpc>
                <a:spcPts val="3138"/>
              </a:lnSpc>
              <a:buFont typeface="Arial"/>
              <a:buChar char="•"/>
            </a:pPr>
            <a:r>
              <a:rPr lang="en-US" sz="2241">
                <a:solidFill>
                  <a:srgbClr val="FFFFFF"/>
                </a:solidFill>
                <a:latin typeface="Poppins"/>
                <a:ea typeface="Poppins"/>
                <a:cs typeface="Poppins"/>
                <a:sym typeface="Poppins"/>
              </a:rPr>
              <a:t> Analyzing plant sales data to understand sales patterns and customer groups.</a:t>
            </a:r>
          </a:p>
          <a:p>
            <a:pPr algn="just">
              <a:lnSpc>
                <a:spcPts val="5238"/>
              </a:lnSpc>
            </a:pPr>
          </a:p>
          <a:p>
            <a:pPr algn="just" marL="807810" indent="-403905" lvl="1">
              <a:lnSpc>
                <a:spcPts val="5238"/>
              </a:lnSpc>
              <a:buFont typeface="Arial"/>
              <a:buChar char="•"/>
            </a:pPr>
            <a:r>
              <a:rPr lang="en-US" b="true" sz="3741">
                <a:solidFill>
                  <a:srgbClr val="FFFFFF"/>
                </a:solidFill>
                <a:latin typeface="Poppins Bold"/>
                <a:ea typeface="Poppins Bold"/>
                <a:cs typeface="Poppins Bold"/>
                <a:sym typeface="Poppins Bold"/>
              </a:rPr>
              <a:t>Why is it important?</a:t>
            </a:r>
          </a:p>
          <a:p>
            <a:pPr algn="just" marL="483968" indent="-241984" lvl="1">
              <a:lnSpc>
                <a:spcPts val="3138"/>
              </a:lnSpc>
              <a:buFont typeface="Arial"/>
              <a:buChar char="•"/>
            </a:pPr>
            <a:r>
              <a:rPr lang="en-US" sz="2241">
                <a:solidFill>
                  <a:srgbClr val="FFFFFF"/>
                </a:solidFill>
                <a:latin typeface="Poppins"/>
                <a:ea typeface="Poppins"/>
                <a:cs typeface="Poppins"/>
                <a:sym typeface="Poppins"/>
              </a:rPr>
              <a:t> Helps the business improve marketing and sales strategies by knowing customer behavior.</a:t>
            </a:r>
          </a:p>
          <a:p>
            <a:pPr algn="just">
              <a:lnSpc>
                <a:spcPts val="3138"/>
              </a:lnSpc>
            </a:pPr>
          </a:p>
          <a:p>
            <a:pPr algn="just" marL="915757" indent="-457879" lvl="1">
              <a:lnSpc>
                <a:spcPts val="5938"/>
              </a:lnSpc>
              <a:buFont typeface="Arial"/>
              <a:buChar char="•"/>
            </a:pPr>
            <a:r>
              <a:rPr lang="en-US" b="true" sz="4241">
                <a:solidFill>
                  <a:srgbClr val="FFFFFF"/>
                </a:solidFill>
                <a:latin typeface="Poppins Bold"/>
                <a:ea typeface="Poppins Bold"/>
                <a:cs typeface="Poppins Bold"/>
                <a:sym typeface="Poppins Bold"/>
              </a:rPr>
              <a:t>Data sources:</a:t>
            </a:r>
          </a:p>
          <a:p>
            <a:pPr algn="just" marL="967936" indent="-322645" lvl="2">
              <a:lnSpc>
                <a:spcPts val="3138"/>
              </a:lnSpc>
              <a:buFont typeface="Arial"/>
              <a:buChar char="⚬"/>
            </a:pPr>
            <a:r>
              <a:rPr lang="en-US" sz="2241">
                <a:solidFill>
                  <a:srgbClr val="FFFFFF"/>
                </a:solidFill>
                <a:latin typeface="Poppins"/>
                <a:ea typeface="Poppins"/>
                <a:cs typeface="Poppins"/>
                <a:sym typeface="Poppins"/>
              </a:rPr>
              <a:t>Plant Facts data</a:t>
            </a:r>
          </a:p>
          <a:p>
            <a:pPr algn="just" marL="967936" indent="-322645" lvl="2">
              <a:lnSpc>
                <a:spcPts val="3138"/>
              </a:lnSpc>
              <a:buFont typeface="Arial"/>
              <a:buChar char="⚬"/>
            </a:pPr>
            <a:r>
              <a:rPr lang="en-US" sz="2241">
                <a:solidFill>
                  <a:srgbClr val="FFFFFF"/>
                </a:solidFill>
                <a:latin typeface="Poppins"/>
                <a:ea typeface="Poppins"/>
                <a:cs typeface="Poppins"/>
                <a:sym typeface="Poppins"/>
              </a:rPr>
              <a:t>Account Analysis data</a:t>
            </a:r>
          </a:p>
          <a:p>
            <a:pPr algn="just" marL="967936" indent="-322645" lvl="2">
              <a:lnSpc>
                <a:spcPts val="3138"/>
              </a:lnSpc>
              <a:buFont typeface="Arial"/>
              <a:buChar char="⚬"/>
            </a:pPr>
            <a:r>
              <a:rPr lang="en-US" sz="2241">
                <a:solidFill>
                  <a:srgbClr val="FFFFFF"/>
                </a:solidFill>
                <a:latin typeface="Poppins"/>
                <a:ea typeface="Poppins"/>
                <a:cs typeface="Poppins"/>
                <a:sym typeface="Poppins"/>
              </a:rPr>
              <a:t>Plant Hierarchy data</a:t>
            </a:r>
          </a:p>
          <a:p>
            <a:pPr algn="just" marL="0" indent="0" lvl="0">
              <a:lnSpc>
                <a:spcPts val="1748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04</a:t>
            </a:r>
          </a:p>
        </p:txBody>
      </p:sp>
      <p:sp>
        <p:nvSpPr>
          <p:cNvPr name="TextBox 6" id="6"/>
          <p:cNvSpPr txBox="true"/>
          <p:nvPr/>
        </p:nvSpPr>
        <p:spPr>
          <a:xfrm rot="0">
            <a:off x="711518" y="951462"/>
            <a:ext cx="12783009" cy="1241425"/>
          </a:xfrm>
          <a:prstGeom prst="rect">
            <a:avLst/>
          </a:prstGeom>
        </p:spPr>
        <p:txBody>
          <a:bodyPr anchor="t" rtlCol="false" tIns="0" lIns="0" bIns="0" rIns="0">
            <a:spAutoFit/>
          </a:bodyPr>
          <a:lstStyle/>
          <a:p>
            <a:pPr algn="l">
              <a:lnSpc>
                <a:spcPts val="8571"/>
              </a:lnSpc>
            </a:pPr>
            <a:r>
              <a:rPr lang="en-US" sz="7142" b="true">
                <a:solidFill>
                  <a:srgbClr val="FFFFFF"/>
                </a:solidFill>
                <a:latin typeface="Neo Sans Bold"/>
                <a:ea typeface="Neo Sans Bold"/>
                <a:cs typeface="Neo Sans Bold"/>
                <a:sym typeface="Neo Sans Bold"/>
              </a:rPr>
              <a:t>METHODOLOGY</a:t>
            </a:r>
          </a:p>
        </p:txBody>
      </p:sp>
      <p:sp>
        <p:nvSpPr>
          <p:cNvPr name="TextBox 7" id="7"/>
          <p:cNvSpPr txBox="true"/>
          <p:nvPr/>
        </p:nvSpPr>
        <p:spPr>
          <a:xfrm rot="0">
            <a:off x="2481812" y="1785798"/>
            <a:ext cx="11259125" cy="1193800"/>
          </a:xfrm>
          <a:prstGeom prst="rect">
            <a:avLst/>
          </a:prstGeom>
        </p:spPr>
        <p:txBody>
          <a:bodyPr anchor="t" rtlCol="false" tIns="0" lIns="0" bIns="0" rIns="0">
            <a:spAutoFit/>
          </a:bodyPr>
          <a:lstStyle/>
          <a:p>
            <a:pPr algn="l">
              <a:lnSpc>
                <a:spcPts val="8280"/>
              </a:lnSpc>
            </a:pPr>
            <a:r>
              <a:rPr lang="en-US" sz="6900" b="true">
                <a:solidFill>
                  <a:srgbClr val="00FFFF"/>
                </a:solidFill>
                <a:latin typeface="Neo Sans Bold"/>
                <a:ea typeface="Neo Sans Bold"/>
                <a:cs typeface="Neo Sans Bold"/>
                <a:sym typeface="Neo Sans Bold"/>
              </a:rPr>
              <a:t>DATA CLEANING</a:t>
            </a:r>
          </a:p>
        </p:txBody>
      </p:sp>
      <p:sp>
        <p:nvSpPr>
          <p:cNvPr name="TextBox 8" id="8"/>
          <p:cNvSpPr txBox="true"/>
          <p:nvPr/>
        </p:nvSpPr>
        <p:spPr>
          <a:xfrm rot="0">
            <a:off x="711518" y="2797074"/>
            <a:ext cx="6942185" cy="2335531"/>
          </a:xfrm>
          <a:prstGeom prst="rect">
            <a:avLst/>
          </a:prstGeom>
        </p:spPr>
        <p:txBody>
          <a:bodyPr anchor="t" rtlCol="false" tIns="0" lIns="0" bIns="0" rIns="0">
            <a:spAutoFit/>
          </a:bodyPr>
          <a:lstStyle/>
          <a:p>
            <a:pPr algn="just">
              <a:lnSpc>
                <a:spcPts val="4619"/>
              </a:lnSpc>
            </a:pPr>
          </a:p>
          <a:p>
            <a:pPr algn="just" marL="712464" indent="-356232" lvl="1">
              <a:lnSpc>
                <a:spcPts val="4619"/>
              </a:lnSpc>
              <a:buFont typeface="Arial"/>
              <a:buChar char="•"/>
            </a:pPr>
            <a:r>
              <a:rPr lang="en-US" sz="3299">
                <a:solidFill>
                  <a:srgbClr val="FFFFFF"/>
                </a:solidFill>
                <a:latin typeface="Poppins"/>
                <a:ea typeface="Poppins"/>
                <a:cs typeface="Poppins"/>
                <a:sym typeface="Poppins"/>
              </a:rPr>
              <a:t>Rem</a:t>
            </a:r>
            <a:r>
              <a:rPr lang="en-US" sz="3299">
                <a:solidFill>
                  <a:srgbClr val="FFFFFF"/>
                </a:solidFill>
                <a:latin typeface="Poppins"/>
                <a:ea typeface="Poppins"/>
                <a:cs typeface="Poppins"/>
                <a:sym typeface="Poppins"/>
              </a:rPr>
              <a:t>oved incomplete and incorrect data</a:t>
            </a:r>
          </a:p>
          <a:p>
            <a:pPr algn="just" marL="0" indent="0" lvl="0">
              <a:lnSpc>
                <a:spcPts val="4619"/>
              </a:lnSpc>
              <a:spcBef>
                <a:spcPct val="0"/>
              </a:spcBef>
            </a:pPr>
            <a:r>
              <a:rPr lang="en-US" sz="3299">
                <a:solidFill>
                  <a:srgbClr val="FFFFFF"/>
                </a:solidFill>
                <a:latin typeface="Poppins"/>
                <a:ea typeface="Poppins"/>
                <a:cs typeface="Poppins"/>
                <a:sym typeface="Poppins"/>
              </a:rPr>
              <a:t> of IT infrastructure.</a:t>
            </a:r>
          </a:p>
        </p:txBody>
      </p:sp>
      <p:sp>
        <p:nvSpPr>
          <p:cNvPr name="TextBox 9" id="9"/>
          <p:cNvSpPr txBox="true"/>
          <p:nvPr/>
        </p:nvSpPr>
        <p:spPr>
          <a:xfrm rot="0">
            <a:off x="780526" y="6168925"/>
            <a:ext cx="5725443" cy="1716406"/>
          </a:xfrm>
          <a:prstGeom prst="rect">
            <a:avLst/>
          </a:prstGeom>
        </p:spPr>
        <p:txBody>
          <a:bodyPr anchor="t" rtlCol="false" tIns="0" lIns="0" bIns="0" rIns="0">
            <a:spAutoFit/>
          </a:bodyPr>
          <a:lstStyle/>
          <a:p>
            <a:pPr algn="just" marL="669285" indent="-334642" lvl="1">
              <a:lnSpc>
                <a:spcPts val="4339"/>
              </a:lnSpc>
              <a:buFont typeface="Arial"/>
              <a:buChar char="•"/>
            </a:pPr>
            <a:r>
              <a:rPr lang="en-US" sz="3099">
                <a:solidFill>
                  <a:srgbClr val="FFFFFF"/>
                </a:solidFill>
                <a:latin typeface="Poppins"/>
                <a:ea typeface="Poppins"/>
                <a:cs typeface="Poppins"/>
                <a:sym typeface="Poppins"/>
              </a:rPr>
              <a:t>Converted dates to the right format</a:t>
            </a:r>
          </a:p>
          <a:p>
            <a:pPr algn="just" marL="0" indent="0" lvl="0">
              <a:lnSpc>
                <a:spcPts val="4899"/>
              </a:lnSpc>
              <a:spcBef>
                <a:spcPct val="0"/>
              </a:spcBef>
            </a:pPr>
            <a:r>
              <a:rPr lang="en-US" sz="3499">
                <a:solidFill>
                  <a:srgbClr val="FFFFFF"/>
                </a:solidFill>
                <a:latin typeface="Poppins"/>
                <a:ea typeface="Poppins"/>
                <a:cs typeface="Poppins"/>
                <a:sym typeface="Poppins"/>
              </a:rPr>
              <a:t>d storage options.</a:t>
            </a:r>
          </a:p>
        </p:txBody>
      </p:sp>
      <p:sp>
        <p:nvSpPr>
          <p:cNvPr name="TextBox 10" id="10"/>
          <p:cNvSpPr txBox="true"/>
          <p:nvPr/>
        </p:nvSpPr>
        <p:spPr>
          <a:xfrm rot="0">
            <a:off x="9351462" y="2787549"/>
            <a:ext cx="8549476" cy="2418716"/>
          </a:xfrm>
          <a:prstGeom prst="rect">
            <a:avLst/>
          </a:prstGeom>
        </p:spPr>
        <p:txBody>
          <a:bodyPr anchor="t" rtlCol="false" tIns="0" lIns="0" bIns="0" rIns="0">
            <a:spAutoFit/>
          </a:bodyPr>
          <a:lstStyle/>
          <a:p>
            <a:pPr algn="just" marL="734053" indent="-367026" lvl="1">
              <a:lnSpc>
                <a:spcPts val="4759"/>
              </a:lnSpc>
              <a:buFont typeface="Arial"/>
              <a:buChar char="•"/>
            </a:pPr>
            <a:r>
              <a:rPr lang="en-US" sz="3399">
                <a:solidFill>
                  <a:srgbClr val="FFFFFF"/>
                </a:solidFill>
                <a:latin typeface="Poppins"/>
                <a:ea typeface="Poppins"/>
                <a:cs typeface="Poppins"/>
                <a:sym typeface="Poppins"/>
              </a:rPr>
              <a:t>Removed unusual sales numbers (outliers) using a standard rule (IQR method)</a:t>
            </a:r>
          </a:p>
          <a:p>
            <a:pPr algn="just" marL="0" indent="0" lvl="0">
              <a:lnSpc>
                <a:spcPts val="4759"/>
              </a:lnSpc>
              <a:spcBef>
                <a:spcPct val="0"/>
              </a:spcBef>
            </a:pPr>
            <a:r>
              <a:rPr lang="en-US" sz="3399">
                <a:solidFill>
                  <a:srgbClr val="FFFFFF"/>
                </a:solidFill>
                <a:latin typeface="Poppins"/>
                <a:ea typeface="Poppins"/>
                <a:cs typeface="Poppins"/>
                <a:sym typeface="Poppins"/>
              </a:rPr>
              <a:t> digital threats.</a:t>
            </a:r>
          </a:p>
        </p:txBody>
      </p:sp>
      <p:sp>
        <p:nvSpPr>
          <p:cNvPr name="Freeform 11" id="11"/>
          <p:cNvSpPr/>
          <p:nvPr/>
        </p:nvSpPr>
        <p:spPr>
          <a:xfrm flipH="false" flipV="false" rot="0">
            <a:off x="-531234" y="8678624"/>
            <a:ext cx="4114800" cy="680812"/>
          </a:xfrm>
          <a:custGeom>
            <a:avLst/>
            <a:gdLst/>
            <a:ahLst/>
            <a:cxnLst/>
            <a:rect r="r" b="b" t="t" l="l"/>
            <a:pathLst>
              <a:path h="680812" w="4114800">
                <a:moveTo>
                  <a:pt x="0" y="0"/>
                </a:moveTo>
                <a:lnTo>
                  <a:pt x="4114800" y="0"/>
                </a:lnTo>
                <a:lnTo>
                  <a:pt x="4114800" y="680813"/>
                </a:lnTo>
                <a:lnTo>
                  <a:pt x="0" y="680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6090037">
            <a:off x="12892307" y="-274372"/>
            <a:ext cx="14861992" cy="10835743"/>
          </a:xfrm>
          <a:custGeom>
            <a:avLst/>
            <a:gdLst/>
            <a:ahLst/>
            <a:cxnLst/>
            <a:rect r="r" b="b" t="t" l="l"/>
            <a:pathLst>
              <a:path h="10835743" w="14861992">
                <a:moveTo>
                  <a:pt x="0" y="0"/>
                </a:moveTo>
                <a:lnTo>
                  <a:pt x="14861992" y="0"/>
                </a:lnTo>
                <a:lnTo>
                  <a:pt x="14861992" y="10835744"/>
                </a:lnTo>
                <a:lnTo>
                  <a:pt x="0" y="108357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070115" y="6159400"/>
            <a:ext cx="6705928" cy="1927861"/>
          </a:xfrm>
          <a:prstGeom prst="rect">
            <a:avLst/>
          </a:prstGeom>
        </p:spPr>
        <p:txBody>
          <a:bodyPr anchor="t" rtlCol="false" tIns="0" lIns="0" bIns="0" rIns="0">
            <a:spAutoFit/>
          </a:bodyPr>
          <a:lstStyle/>
          <a:p>
            <a:pPr algn="just" marL="777232" indent="-388616" lvl="1">
              <a:lnSpc>
                <a:spcPts val="5039"/>
              </a:lnSpc>
              <a:buFont typeface="Arial"/>
              <a:buChar char="•"/>
            </a:pPr>
            <a:r>
              <a:rPr lang="en-US" sz="3599">
                <a:solidFill>
                  <a:srgbClr val="FFFFFF"/>
                </a:solidFill>
                <a:latin typeface="Poppins"/>
                <a:ea typeface="Poppins"/>
                <a:cs typeface="Poppins"/>
                <a:sym typeface="Poppins"/>
              </a:rPr>
              <a:t>Created new features like sales per unit</a:t>
            </a:r>
          </a:p>
          <a:p>
            <a:pPr algn="just" marL="0" indent="0" lvl="0">
              <a:lnSpc>
                <a:spcPts val="5039"/>
              </a:lnSpc>
              <a:spcBef>
                <a:spcPct val="0"/>
              </a:spcBef>
            </a:pPr>
          </a:p>
        </p:txBody>
      </p:sp>
      <p:sp>
        <p:nvSpPr>
          <p:cNvPr name="TextBox 14" id="14"/>
          <p:cNvSpPr txBox="true"/>
          <p:nvPr/>
        </p:nvSpPr>
        <p:spPr>
          <a:xfrm rot="0">
            <a:off x="6505969" y="8077736"/>
            <a:ext cx="6705928" cy="1854201"/>
          </a:xfrm>
          <a:prstGeom prst="rect">
            <a:avLst/>
          </a:prstGeom>
        </p:spPr>
        <p:txBody>
          <a:bodyPr anchor="t" rtlCol="false" tIns="0" lIns="0" bIns="0" rIns="0">
            <a:spAutoFit/>
          </a:bodyPr>
          <a:lstStyle/>
          <a:p>
            <a:pPr algn="just" marL="734053" indent="-367026" lvl="1">
              <a:lnSpc>
                <a:spcPts val="4759"/>
              </a:lnSpc>
              <a:buFont typeface="Arial"/>
              <a:buChar char="•"/>
            </a:pPr>
            <a:r>
              <a:rPr lang="en-US" sz="3399">
                <a:solidFill>
                  <a:srgbClr val="FFFFFF"/>
                </a:solidFill>
                <a:latin typeface="Poppins"/>
                <a:ea typeface="Poppins"/>
                <a:cs typeface="Poppins"/>
                <a:sym typeface="Poppins"/>
              </a:rPr>
              <a:t>Prepared data for machine learning</a:t>
            </a:r>
          </a:p>
          <a:p>
            <a:pPr algn="just" marL="0" indent="0" lvl="0">
              <a:lnSpc>
                <a:spcPts val="503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stretch>
                <a:fillRect l="0" t="0" r="0" b="0"/>
              </a:stretch>
            </a:blipFill>
          </p:spPr>
        </p:sp>
      </p:grpSp>
      <p:grpSp>
        <p:nvGrpSpPr>
          <p:cNvPr name="Group 4" id="4"/>
          <p:cNvGrpSpPr/>
          <p:nvPr/>
        </p:nvGrpSpPr>
        <p:grpSpPr>
          <a:xfrm rot="0">
            <a:off x="0" y="-38100"/>
            <a:ext cx="18288000" cy="10325100"/>
            <a:chOff x="0" y="0"/>
            <a:chExt cx="4816593" cy="2719368"/>
          </a:xfrm>
        </p:grpSpPr>
        <p:sp>
          <p:nvSpPr>
            <p:cNvPr name="Freeform 5" id="5"/>
            <p:cNvSpPr/>
            <p:nvPr/>
          </p:nvSpPr>
          <p:spPr>
            <a:xfrm flipH="false" flipV="false" rot="0">
              <a:off x="0" y="0"/>
              <a:ext cx="4816592" cy="2719368"/>
            </a:xfrm>
            <a:custGeom>
              <a:avLst/>
              <a:gdLst/>
              <a:ahLst/>
              <a:cxnLst/>
              <a:rect r="r" b="b" t="t" l="l"/>
              <a:pathLst>
                <a:path h="2719368" w="4816592">
                  <a:moveTo>
                    <a:pt x="0" y="0"/>
                  </a:moveTo>
                  <a:lnTo>
                    <a:pt x="4816592" y="0"/>
                  </a:lnTo>
                  <a:lnTo>
                    <a:pt x="4816592" y="2719368"/>
                  </a:lnTo>
                  <a:lnTo>
                    <a:pt x="0" y="2719368"/>
                  </a:lnTo>
                  <a:close/>
                </a:path>
              </a:pathLst>
            </a:custGeom>
            <a:gradFill rotWithShape="true">
              <a:gsLst>
                <a:gs pos="0">
                  <a:srgbClr val="00E0FF">
                    <a:alpha val="55000"/>
                  </a:srgbClr>
                </a:gs>
                <a:gs pos="100000">
                  <a:srgbClr val="1E53A0">
                    <a:alpha val="55000"/>
                  </a:srgbClr>
                </a:gs>
              </a:gsLst>
              <a:path path="circle">
                <a:fillToRect l="50000" r="50000" t="50000" b="50000"/>
              </a:path>
            </a:gradFill>
          </p:spPr>
        </p:sp>
        <p:sp>
          <p:nvSpPr>
            <p:cNvPr name="TextBox 6" id="6"/>
            <p:cNvSpPr txBox="true"/>
            <p:nvPr/>
          </p:nvSpPr>
          <p:spPr>
            <a:xfrm>
              <a:off x="0" y="-66675"/>
              <a:ext cx="4816593" cy="2786043"/>
            </a:xfrm>
            <a:prstGeom prst="rect">
              <a:avLst/>
            </a:prstGeom>
          </p:spPr>
          <p:txBody>
            <a:bodyPr anchor="ctr" rtlCol="false" tIns="50800" lIns="50800" bIns="50800" rIns="50800"/>
            <a:lstStyle/>
            <a:p>
              <a:pPr algn="ctr">
                <a:lnSpc>
                  <a:spcPts val="3392"/>
                </a:lnSpc>
              </a:pPr>
            </a:p>
          </p:txBody>
        </p:sp>
      </p:grpSp>
      <p:grpSp>
        <p:nvGrpSpPr>
          <p:cNvPr name="Group 7" id="7"/>
          <p:cNvGrpSpPr/>
          <p:nvPr/>
        </p:nvGrpSpPr>
        <p:grpSpPr>
          <a:xfrm rot="0">
            <a:off x="15513352" y="667880"/>
            <a:ext cx="1919429" cy="566532"/>
            <a:chOff x="0" y="0"/>
            <a:chExt cx="505529" cy="149210"/>
          </a:xfrm>
        </p:grpSpPr>
        <p:sp>
          <p:nvSpPr>
            <p:cNvPr name="Freeform 8" id="8"/>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9" id="9"/>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AAD"/>
                </a:solidFill>
                <a:latin typeface="Poppins Bold"/>
                <a:ea typeface="Poppins Bold"/>
                <a:cs typeface="Poppins Bold"/>
                <a:sym typeface="Poppins Bold"/>
              </a:rPr>
              <a:t>Page 05</a:t>
            </a:r>
          </a:p>
        </p:txBody>
      </p:sp>
      <p:sp>
        <p:nvSpPr>
          <p:cNvPr name="TextBox 11" id="11"/>
          <p:cNvSpPr txBox="true"/>
          <p:nvPr/>
        </p:nvSpPr>
        <p:spPr>
          <a:xfrm rot="0">
            <a:off x="-1294152" y="436506"/>
            <a:ext cx="12652465" cy="797906"/>
          </a:xfrm>
          <a:prstGeom prst="rect">
            <a:avLst/>
          </a:prstGeom>
        </p:spPr>
        <p:txBody>
          <a:bodyPr anchor="t" rtlCol="false" tIns="0" lIns="0" bIns="0" rIns="0">
            <a:spAutoFit/>
          </a:bodyPr>
          <a:lstStyle/>
          <a:p>
            <a:pPr algn="ctr">
              <a:lnSpc>
                <a:spcPts val="5420"/>
              </a:lnSpc>
            </a:pPr>
            <a:r>
              <a:rPr lang="en-US" b="true" sz="4517">
                <a:solidFill>
                  <a:srgbClr val="FFFFFF"/>
                </a:solidFill>
                <a:latin typeface="Neo Sans Bold"/>
                <a:ea typeface="Neo Sans Bold"/>
                <a:cs typeface="Neo Sans Bold"/>
                <a:sym typeface="Neo Sans Bold"/>
              </a:rPr>
              <a:t>: METHODOLOGY - EXPLORATORY </a:t>
            </a:r>
          </a:p>
          <a:p>
            <a:pPr algn="ctr">
              <a:lnSpc>
                <a:spcPts val="43"/>
              </a:lnSpc>
            </a:pPr>
          </a:p>
        </p:txBody>
      </p:sp>
      <p:sp>
        <p:nvSpPr>
          <p:cNvPr name="TextBox 12" id="12"/>
          <p:cNvSpPr txBox="true"/>
          <p:nvPr/>
        </p:nvSpPr>
        <p:spPr>
          <a:xfrm rot="0">
            <a:off x="4660737" y="1129637"/>
            <a:ext cx="7466758" cy="908050"/>
          </a:xfrm>
          <a:prstGeom prst="rect">
            <a:avLst/>
          </a:prstGeom>
        </p:spPr>
        <p:txBody>
          <a:bodyPr anchor="t" rtlCol="false" tIns="0" lIns="0" bIns="0" rIns="0">
            <a:spAutoFit/>
          </a:bodyPr>
          <a:lstStyle/>
          <a:p>
            <a:pPr algn="ctr">
              <a:lnSpc>
                <a:spcPts val="6272"/>
              </a:lnSpc>
            </a:pPr>
            <a:r>
              <a:rPr lang="en-US" b="true" sz="5226">
                <a:solidFill>
                  <a:srgbClr val="00FFFF"/>
                </a:solidFill>
                <a:latin typeface="Neo Sans Bold"/>
                <a:ea typeface="Neo Sans Bold"/>
                <a:cs typeface="Neo Sans Bold"/>
                <a:sym typeface="Neo Sans Bold"/>
              </a:rPr>
              <a:t>DATA ANALYSIS (EDA)</a:t>
            </a:r>
          </a:p>
        </p:txBody>
      </p:sp>
      <p:sp>
        <p:nvSpPr>
          <p:cNvPr name="TextBox 13" id="13"/>
          <p:cNvSpPr txBox="true"/>
          <p:nvPr/>
        </p:nvSpPr>
        <p:spPr>
          <a:xfrm rot="0">
            <a:off x="548818" y="5019675"/>
            <a:ext cx="8445064" cy="2566036"/>
          </a:xfrm>
          <a:prstGeom prst="rect">
            <a:avLst/>
          </a:prstGeom>
        </p:spPr>
        <p:txBody>
          <a:bodyPr anchor="t" rtlCol="false" tIns="0" lIns="0" bIns="0" rIns="0">
            <a:spAutoFit/>
          </a:bodyPr>
          <a:lstStyle/>
          <a:p>
            <a:pPr algn="ctr" marL="777232" indent="-388616" lvl="1">
              <a:lnSpc>
                <a:spcPts val="5039"/>
              </a:lnSpc>
              <a:buFont typeface="Arial"/>
              <a:buChar char="•"/>
            </a:pPr>
            <a:r>
              <a:rPr lang="en-US" sz="3599">
                <a:solidFill>
                  <a:srgbClr val="FFFFFF"/>
                </a:solidFill>
                <a:latin typeface="Poppins"/>
                <a:ea typeface="Poppins"/>
                <a:cs typeface="Poppins"/>
                <a:sym typeface="Poppins"/>
              </a:rPr>
              <a:t>Visualized data distributions and relationships (box plots, histograms, scatter plots)</a:t>
            </a:r>
          </a:p>
          <a:p>
            <a:pPr algn="ctr" marL="0" indent="0" lvl="0">
              <a:lnSpc>
                <a:spcPts val="5039"/>
              </a:lnSpc>
              <a:spcBef>
                <a:spcPct val="0"/>
              </a:spcBef>
            </a:pPr>
          </a:p>
        </p:txBody>
      </p:sp>
      <p:sp>
        <p:nvSpPr>
          <p:cNvPr name="Freeform 14" id="14"/>
          <p:cNvSpPr/>
          <p:nvPr/>
        </p:nvSpPr>
        <p:spPr>
          <a:xfrm flipH="true" flipV="false" rot="0">
            <a:off x="-2864719" y="7851244"/>
            <a:ext cx="10011099" cy="1474362"/>
          </a:xfrm>
          <a:custGeom>
            <a:avLst/>
            <a:gdLst/>
            <a:ahLst/>
            <a:cxnLst/>
            <a:rect r="r" b="b" t="t" l="l"/>
            <a:pathLst>
              <a:path h="1474362" w="10011099">
                <a:moveTo>
                  <a:pt x="10011099" y="0"/>
                </a:moveTo>
                <a:lnTo>
                  <a:pt x="0" y="0"/>
                </a:lnTo>
                <a:lnTo>
                  <a:pt x="0" y="1474362"/>
                </a:lnTo>
                <a:lnTo>
                  <a:pt x="10011099" y="1474362"/>
                </a:lnTo>
                <a:lnTo>
                  <a:pt x="10011099"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6445378" y="9070861"/>
            <a:ext cx="132088" cy="1320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8" id="18"/>
          <p:cNvGrpSpPr/>
          <p:nvPr/>
        </p:nvGrpSpPr>
        <p:grpSpPr>
          <a:xfrm rot="0">
            <a:off x="6976192" y="9230987"/>
            <a:ext cx="132088" cy="1320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Freeform 21" id="21"/>
          <p:cNvSpPr/>
          <p:nvPr/>
        </p:nvSpPr>
        <p:spPr>
          <a:xfrm flipH="false" flipV="true" rot="0">
            <a:off x="14089111" y="2438508"/>
            <a:ext cx="10011099" cy="1474362"/>
          </a:xfrm>
          <a:custGeom>
            <a:avLst/>
            <a:gdLst/>
            <a:ahLst/>
            <a:cxnLst/>
            <a:rect r="r" b="b" t="t" l="l"/>
            <a:pathLst>
              <a:path h="1474362" w="10011099">
                <a:moveTo>
                  <a:pt x="0" y="1474362"/>
                </a:moveTo>
                <a:lnTo>
                  <a:pt x="10011099" y="1474362"/>
                </a:lnTo>
                <a:lnTo>
                  <a:pt x="10011099" y="0"/>
                </a:lnTo>
                <a:lnTo>
                  <a:pt x="0" y="0"/>
                </a:lnTo>
                <a:lnTo>
                  <a:pt x="0" y="147436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0">
            <a:off x="14117686" y="2391514"/>
            <a:ext cx="132088" cy="1320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25" id="25"/>
          <p:cNvGrpSpPr/>
          <p:nvPr/>
        </p:nvGrpSpPr>
        <p:grpSpPr>
          <a:xfrm rot="0">
            <a:off x="14666464" y="2552057"/>
            <a:ext cx="132088" cy="13208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TextBox 28" id="28"/>
          <p:cNvSpPr txBox="true"/>
          <p:nvPr/>
        </p:nvSpPr>
        <p:spPr>
          <a:xfrm rot="0">
            <a:off x="548818" y="2616833"/>
            <a:ext cx="8223838" cy="2924812"/>
          </a:xfrm>
          <a:prstGeom prst="rect">
            <a:avLst/>
          </a:prstGeom>
        </p:spPr>
        <p:txBody>
          <a:bodyPr anchor="t" rtlCol="false" tIns="0" lIns="0" bIns="0" rIns="0">
            <a:spAutoFit/>
          </a:bodyPr>
          <a:lstStyle/>
          <a:p>
            <a:pPr algn="ctr" marL="755642" indent="-377821" lvl="1">
              <a:lnSpc>
                <a:spcPts val="4899"/>
              </a:lnSpc>
              <a:buFont typeface="Arial"/>
              <a:buChar char="•"/>
            </a:pPr>
            <a:r>
              <a:rPr lang="en-US" sz="3499">
                <a:solidFill>
                  <a:srgbClr val="FFFFFF"/>
                </a:solidFill>
                <a:latin typeface="Poppins"/>
                <a:ea typeface="Poppins"/>
                <a:cs typeface="Poppins"/>
                <a:sym typeface="Poppins"/>
              </a:rPr>
              <a:t>Studied summary statistics (averages, ranges) for quantity, sales, prices</a:t>
            </a:r>
          </a:p>
          <a:p>
            <a:pPr algn="ctr" marL="0" indent="0" lvl="0">
              <a:lnSpc>
                <a:spcPts val="8679"/>
              </a:lnSpc>
              <a:spcBef>
                <a:spcPct val="0"/>
              </a:spcBef>
            </a:pPr>
          </a:p>
        </p:txBody>
      </p:sp>
      <p:sp>
        <p:nvSpPr>
          <p:cNvPr name="TextBox 29" id="29"/>
          <p:cNvSpPr txBox="true"/>
          <p:nvPr/>
        </p:nvSpPr>
        <p:spPr>
          <a:xfrm rot="0">
            <a:off x="659431" y="7419390"/>
            <a:ext cx="8223838" cy="2252346"/>
          </a:xfrm>
          <a:prstGeom prst="rect">
            <a:avLst/>
          </a:prstGeom>
        </p:spPr>
        <p:txBody>
          <a:bodyPr anchor="t" rtlCol="false" tIns="0" lIns="0" bIns="0" rIns="0">
            <a:spAutoFit/>
          </a:bodyPr>
          <a:lstStyle/>
          <a:p>
            <a:pPr algn="ctr" marL="690874" indent="-345437" lvl="1">
              <a:lnSpc>
                <a:spcPts val="4479"/>
              </a:lnSpc>
              <a:buFont typeface="Arial"/>
              <a:buChar char="•"/>
            </a:pPr>
            <a:r>
              <a:rPr lang="en-US" sz="3199">
                <a:solidFill>
                  <a:srgbClr val="FFFFFF"/>
                </a:solidFill>
                <a:latin typeface="Poppins"/>
                <a:ea typeface="Poppins"/>
                <a:cs typeface="Poppins"/>
                <a:sym typeface="Poppins"/>
              </a:rPr>
              <a:t>Checked how variables relate to each other using a correlation heatmap</a:t>
            </a:r>
          </a:p>
          <a:p>
            <a:pPr algn="ctr" marL="0" indent="0" lvl="0">
              <a:lnSpc>
                <a:spcPts val="447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860">
                <a:alpha val="100000"/>
              </a:srgbClr>
            </a:gs>
            <a:gs pos="100000">
              <a:srgbClr val="019CD6">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330615" y="7916720"/>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62220" y="7916720"/>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381414" y="2183021"/>
            <a:ext cx="6792774" cy="6669269"/>
          </a:xfrm>
          <a:custGeom>
            <a:avLst/>
            <a:gdLst/>
            <a:ahLst/>
            <a:cxnLst/>
            <a:rect r="r" b="b" t="t" l="l"/>
            <a:pathLst>
              <a:path h="6669269" w="6792774">
                <a:moveTo>
                  <a:pt x="0" y="0"/>
                </a:moveTo>
                <a:lnTo>
                  <a:pt x="6792773" y="0"/>
                </a:lnTo>
                <a:lnTo>
                  <a:pt x="6792773" y="6669269"/>
                </a:lnTo>
                <a:lnTo>
                  <a:pt x="0" y="6669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028680" y="2683215"/>
            <a:ext cx="5547845" cy="55478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44786" t="0" r="-44786" b="0"/>
              </a:stretch>
            </a:blipFill>
          </p:spPr>
        </p:sp>
      </p:grpSp>
      <p:sp>
        <p:nvSpPr>
          <p:cNvPr name="TextBox 10" id="10"/>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06</a:t>
            </a:r>
          </a:p>
        </p:txBody>
      </p:sp>
      <p:sp>
        <p:nvSpPr>
          <p:cNvPr name="TextBox 11" id="11"/>
          <p:cNvSpPr txBox="true"/>
          <p:nvPr/>
        </p:nvSpPr>
        <p:spPr>
          <a:xfrm rot="0">
            <a:off x="252179" y="287919"/>
            <a:ext cx="8268973" cy="1460500"/>
          </a:xfrm>
          <a:prstGeom prst="rect">
            <a:avLst/>
          </a:prstGeom>
        </p:spPr>
        <p:txBody>
          <a:bodyPr anchor="t" rtlCol="false" tIns="0" lIns="0" bIns="0" rIns="0">
            <a:spAutoFit/>
          </a:bodyPr>
          <a:lstStyle/>
          <a:p>
            <a:pPr algn="l">
              <a:lnSpc>
                <a:spcPts val="10196"/>
              </a:lnSpc>
            </a:pPr>
            <a:r>
              <a:rPr lang="en-US" sz="8496" b="true">
                <a:solidFill>
                  <a:srgbClr val="FFFFFF"/>
                </a:solidFill>
                <a:latin typeface="Neo Sans Bold"/>
                <a:ea typeface="Neo Sans Bold"/>
                <a:cs typeface="Neo Sans Bold"/>
                <a:sym typeface="Neo Sans Bold"/>
              </a:rPr>
              <a:t>MACHINE </a:t>
            </a:r>
          </a:p>
        </p:txBody>
      </p:sp>
      <p:sp>
        <p:nvSpPr>
          <p:cNvPr name="TextBox 12" id="12"/>
          <p:cNvSpPr txBox="true"/>
          <p:nvPr/>
        </p:nvSpPr>
        <p:spPr>
          <a:xfrm rot="0">
            <a:off x="4386666" y="1051507"/>
            <a:ext cx="8268973" cy="1260475"/>
          </a:xfrm>
          <a:prstGeom prst="rect">
            <a:avLst/>
          </a:prstGeom>
        </p:spPr>
        <p:txBody>
          <a:bodyPr anchor="t" rtlCol="false" tIns="0" lIns="0" bIns="0" rIns="0">
            <a:spAutoFit/>
          </a:bodyPr>
          <a:lstStyle/>
          <a:p>
            <a:pPr algn="l">
              <a:lnSpc>
                <a:spcPts val="8792"/>
              </a:lnSpc>
            </a:pPr>
            <a:r>
              <a:rPr lang="en-US" sz="7326" b="true">
                <a:solidFill>
                  <a:srgbClr val="00FFFF"/>
                </a:solidFill>
                <a:latin typeface="Neo Sans Bold"/>
                <a:ea typeface="Neo Sans Bold"/>
                <a:cs typeface="Neo Sans Bold"/>
                <a:sym typeface="Neo Sans Bold"/>
              </a:rPr>
              <a:t>LEARNING</a:t>
            </a:r>
          </a:p>
        </p:txBody>
      </p:sp>
      <p:sp>
        <p:nvSpPr>
          <p:cNvPr name="TextBox 13" id="13"/>
          <p:cNvSpPr txBox="true"/>
          <p:nvPr/>
        </p:nvSpPr>
        <p:spPr>
          <a:xfrm rot="0">
            <a:off x="252179" y="2785427"/>
            <a:ext cx="10301307" cy="1500505"/>
          </a:xfrm>
          <a:prstGeom prst="rect">
            <a:avLst/>
          </a:prstGeom>
        </p:spPr>
        <p:txBody>
          <a:bodyPr anchor="t" rtlCol="false" tIns="0" lIns="0" bIns="0" rIns="0">
            <a:spAutoFit/>
          </a:bodyPr>
          <a:lstStyle/>
          <a:p>
            <a:pPr algn="just" marL="604516" indent="-302258" lvl="1">
              <a:lnSpc>
                <a:spcPts val="3919"/>
              </a:lnSpc>
              <a:buFont typeface="Arial"/>
              <a:buChar char="•"/>
            </a:pPr>
            <a:r>
              <a:rPr lang="en-US" sz="2799">
                <a:solidFill>
                  <a:srgbClr val="FFFFFF"/>
                </a:solidFill>
                <a:latin typeface="Poppins"/>
                <a:ea typeface="Poppins"/>
                <a:cs typeface="Poppins"/>
                <a:sym typeface="Poppins"/>
              </a:rPr>
              <a:t>Used K-Means clustering to group customers based on sales and quantity</a:t>
            </a:r>
          </a:p>
          <a:p>
            <a:pPr algn="just" marL="0" indent="0" lvl="0">
              <a:lnSpc>
                <a:spcPts val="3919"/>
              </a:lnSpc>
              <a:spcBef>
                <a:spcPct val="0"/>
              </a:spcBef>
            </a:pPr>
          </a:p>
        </p:txBody>
      </p:sp>
      <p:sp>
        <p:nvSpPr>
          <p:cNvPr name="TextBox 14" id="14"/>
          <p:cNvSpPr txBox="true"/>
          <p:nvPr/>
        </p:nvSpPr>
        <p:spPr>
          <a:xfrm rot="0">
            <a:off x="252179" y="4319587"/>
            <a:ext cx="9352714" cy="1571626"/>
          </a:xfrm>
          <a:prstGeom prst="rect">
            <a:avLst/>
          </a:prstGeom>
        </p:spPr>
        <p:txBody>
          <a:bodyPr anchor="t" rtlCol="false" tIns="0" lIns="0" bIns="0" rIns="0">
            <a:spAutoFit/>
          </a:bodyPr>
          <a:lstStyle/>
          <a:p>
            <a:pPr algn="just" marL="647695" indent="-323848" lvl="1">
              <a:lnSpc>
                <a:spcPts val="4199"/>
              </a:lnSpc>
              <a:buFont typeface="Arial"/>
              <a:buChar char="•"/>
            </a:pPr>
            <a:r>
              <a:rPr lang="en-US" sz="2999">
                <a:solidFill>
                  <a:srgbClr val="FFFFFF"/>
                </a:solidFill>
                <a:latin typeface="Poppins"/>
                <a:ea typeface="Poppins"/>
                <a:cs typeface="Poppins"/>
                <a:sym typeface="Poppins"/>
              </a:rPr>
              <a:t>Tested different numbers of clusters (2 to 10) to find the best fit</a:t>
            </a:r>
          </a:p>
          <a:p>
            <a:pPr algn="just" marL="0" indent="0" lvl="0">
              <a:lnSpc>
                <a:spcPts val="4199"/>
              </a:lnSpc>
              <a:spcBef>
                <a:spcPct val="0"/>
              </a:spcBef>
            </a:pPr>
          </a:p>
        </p:txBody>
      </p:sp>
      <p:sp>
        <p:nvSpPr>
          <p:cNvPr name="TextBox 15" id="15"/>
          <p:cNvSpPr txBox="true"/>
          <p:nvPr/>
        </p:nvSpPr>
        <p:spPr>
          <a:xfrm rot="0">
            <a:off x="252179" y="6024116"/>
            <a:ext cx="9604587" cy="1500505"/>
          </a:xfrm>
          <a:prstGeom prst="rect">
            <a:avLst/>
          </a:prstGeom>
        </p:spPr>
        <p:txBody>
          <a:bodyPr anchor="t" rtlCol="false" tIns="0" lIns="0" bIns="0" rIns="0">
            <a:spAutoFit/>
          </a:bodyPr>
          <a:lstStyle/>
          <a:p>
            <a:pPr algn="just" marL="604516" indent="-302258" lvl="1">
              <a:lnSpc>
                <a:spcPts val="3919"/>
              </a:lnSpc>
              <a:buFont typeface="Arial"/>
              <a:buChar char="•"/>
            </a:pPr>
            <a:r>
              <a:rPr lang="en-US" sz="2799">
                <a:solidFill>
                  <a:srgbClr val="FFFFFF"/>
                </a:solidFill>
                <a:latin typeface="Poppins"/>
                <a:ea typeface="Poppins"/>
                <a:cs typeface="Poppins"/>
                <a:sym typeface="Poppins"/>
              </a:rPr>
              <a:t>Found 4 customer groups with good separation (silhouette score: 0.411)</a:t>
            </a:r>
          </a:p>
          <a:p>
            <a:pPr algn="just" marL="0" indent="0" lvl="0">
              <a:lnSpc>
                <a:spcPts val="391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7916493"/>
            <a:ext cx="18288000" cy="2370507"/>
          </a:xfrm>
          <a:custGeom>
            <a:avLst/>
            <a:gdLst/>
            <a:ahLst/>
            <a:cxnLst/>
            <a:rect r="r" b="b" t="t" l="l"/>
            <a:pathLst>
              <a:path h="2370507" w="18288000">
                <a:moveTo>
                  <a:pt x="0" y="0"/>
                </a:moveTo>
                <a:lnTo>
                  <a:pt x="18288000" y="0"/>
                </a:lnTo>
                <a:lnTo>
                  <a:pt x="18288000" y="2370507"/>
                </a:lnTo>
                <a:lnTo>
                  <a:pt x="0" y="2370507"/>
                </a:lnTo>
                <a:lnTo>
                  <a:pt x="0" y="0"/>
                </a:lnTo>
                <a:close/>
              </a:path>
            </a:pathLst>
          </a:custGeom>
          <a:blipFill>
            <a:blip r:embed="rId2">
              <a:extLst>
                <a:ext uri="{96DAC541-7B7A-43D3-8B79-37D633B846F1}">
                  <asvg:svgBlip xmlns:asvg="http://schemas.microsoft.com/office/drawing/2016/SVG/main" r:embed="rId3"/>
                </a:ext>
              </a:extLst>
            </a:blip>
            <a:stretch>
              <a:fillRect l="0" t="0" r="0" b="-222463"/>
            </a:stretch>
          </a:blipFill>
        </p:spPr>
      </p:sp>
      <p:sp>
        <p:nvSpPr>
          <p:cNvPr name="Freeform 6" id="6"/>
          <p:cNvSpPr/>
          <p:nvPr/>
        </p:nvSpPr>
        <p:spPr>
          <a:xfrm flipH="false" flipV="false" rot="0">
            <a:off x="1520186" y="2069194"/>
            <a:ext cx="5742151" cy="5637748"/>
          </a:xfrm>
          <a:custGeom>
            <a:avLst/>
            <a:gdLst/>
            <a:ahLst/>
            <a:cxnLst/>
            <a:rect r="r" b="b" t="t" l="l"/>
            <a:pathLst>
              <a:path h="5637748" w="5742151">
                <a:moveTo>
                  <a:pt x="0" y="0"/>
                </a:moveTo>
                <a:lnTo>
                  <a:pt x="5742151" y="0"/>
                </a:lnTo>
                <a:lnTo>
                  <a:pt x="5742151" y="5637749"/>
                </a:lnTo>
                <a:lnTo>
                  <a:pt x="0" y="56377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067340" y="2492024"/>
            <a:ext cx="4689772" cy="46897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303" t="0" r="-48925" b="0"/>
              </a:stretch>
            </a:blipFill>
          </p:spPr>
        </p:sp>
      </p:grpSp>
      <p:sp>
        <p:nvSpPr>
          <p:cNvPr name="TextBox 9" id="9"/>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07</a:t>
            </a:r>
          </a:p>
        </p:txBody>
      </p:sp>
      <p:sp>
        <p:nvSpPr>
          <p:cNvPr name="TextBox 10" id="10"/>
          <p:cNvSpPr txBox="true"/>
          <p:nvPr/>
        </p:nvSpPr>
        <p:spPr>
          <a:xfrm rot="0">
            <a:off x="6447681" y="337100"/>
            <a:ext cx="2143254" cy="815975"/>
          </a:xfrm>
          <a:prstGeom prst="rect">
            <a:avLst/>
          </a:prstGeom>
        </p:spPr>
        <p:txBody>
          <a:bodyPr anchor="t" rtlCol="false" tIns="0" lIns="0" bIns="0" rIns="0">
            <a:spAutoFit/>
          </a:bodyPr>
          <a:lstStyle/>
          <a:p>
            <a:pPr algn="l">
              <a:lnSpc>
                <a:spcPts val="5636"/>
              </a:lnSpc>
            </a:pPr>
            <a:r>
              <a:rPr lang="en-US" sz="4697" b="true">
                <a:solidFill>
                  <a:srgbClr val="FFFFFF"/>
                </a:solidFill>
                <a:latin typeface="Neo Sans Bold"/>
                <a:ea typeface="Neo Sans Bold"/>
                <a:cs typeface="Neo Sans Bold"/>
                <a:sym typeface="Neo Sans Bold"/>
              </a:rPr>
              <a:t>KEY</a:t>
            </a:r>
          </a:p>
        </p:txBody>
      </p:sp>
      <p:sp>
        <p:nvSpPr>
          <p:cNvPr name="TextBox 11" id="11"/>
          <p:cNvSpPr txBox="true"/>
          <p:nvPr/>
        </p:nvSpPr>
        <p:spPr>
          <a:xfrm rot="0">
            <a:off x="7519308" y="591680"/>
            <a:ext cx="9153869" cy="746125"/>
          </a:xfrm>
          <a:prstGeom prst="rect">
            <a:avLst/>
          </a:prstGeom>
        </p:spPr>
        <p:txBody>
          <a:bodyPr anchor="t" rtlCol="false" tIns="0" lIns="0" bIns="0" rIns="0">
            <a:spAutoFit/>
          </a:bodyPr>
          <a:lstStyle/>
          <a:p>
            <a:pPr algn="l">
              <a:lnSpc>
                <a:spcPts val="5192"/>
              </a:lnSpc>
            </a:pPr>
            <a:r>
              <a:rPr lang="en-US" sz="4327" b="true">
                <a:solidFill>
                  <a:srgbClr val="00FFFF"/>
                </a:solidFill>
                <a:latin typeface="Neo Sans Bold"/>
                <a:ea typeface="Neo Sans Bold"/>
                <a:cs typeface="Neo Sans Bold"/>
                <a:sym typeface="Neo Sans Bold"/>
              </a:rPr>
              <a:t>INSIGHTS</a:t>
            </a:r>
          </a:p>
        </p:txBody>
      </p:sp>
      <p:sp>
        <p:nvSpPr>
          <p:cNvPr name="TextBox 12" id="12"/>
          <p:cNvSpPr txBox="true"/>
          <p:nvPr/>
        </p:nvSpPr>
        <p:spPr>
          <a:xfrm rot="0">
            <a:off x="7519308" y="1973944"/>
            <a:ext cx="9153869" cy="1085193"/>
          </a:xfrm>
          <a:prstGeom prst="rect">
            <a:avLst/>
          </a:prstGeom>
        </p:spPr>
        <p:txBody>
          <a:bodyPr anchor="t" rtlCol="false" tIns="0" lIns="0" bIns="0" rIns="0">
            <a:spAutoFit/>
          </a:bodyPr>
          <a:lstStyle/>
          <a:p>
            <a:pPr algn="just" marL="653288" indent="-326644" lvl="1">
              <a:lnSpc>
                <a:spcPts val="4236"/>
              </a:lnSpc>
              <a:buFont typeface="Arial"/>
              <a:buChar char="•"/>
            </a:pPr>
            <a:r>
              <a:rPr lang="en-US" sz="3025">
                <a:solidFill>
                  <a:srgbClr val="FFFFFF"/>
                </a:solidFill>
                <a:latin typeface="Poppins"/>
                <a:ea typeface="Poppins"/>
                <a:cs typeface="Poppins"/>
                <a:sym typeface="Poppins"/>
              </a:rPr>
              <a:t>Cleaned dataset had 2,440 valid records</a:t>
            </a:r>
          </a:p>
          <a:p>
            <a:pPr algn="just" marL="0" indent="0" lvl="0">
              <a:lnSpc>
                <a:spcPts val="4236"/>
              </a:lnSpc>
              <a:spcBef>
                <a:spcPct val="0"/>
              </a:spcBef>
            </a:pPr>
          </a:p>
        </p:txBody>
      </p:sp>
      <p:sp>
        <p:nvSpPr>
          <p:cNvPr name="TextBox 13" id="13"/>
          <p:cNvSpPr txBox="true"/>
          <p:nvPr/>
        </p:nvSpPr>
        <p:spPr>
          <a:xfrm rot="0">
            <a:off x="7443721" y="2913775"/>
            <a:ext cx="10402522" cy="1031241"/>
          </a:xfrm>
          <a:prstGeom prst="rect">
            <a:avLst/>
          </a:prstGeom>
        </p:spPr>
        <p:txBody>
          <a:bodyPr anchor="t" rtlCol="false" tIns="0" lIns="0" bIns="0" rIns="0">
            <a:spAutoFit/>
          </a:bodyPr>
          <a:lstStyle/>
          <a:p>
            <a:pPr algn="just" marL="626106" indent="-313053" lvl="1">
              <a:lnSpc>
                <a:spcPts val="4059"/>
              </a:lnSpc>
              <a:buFont typeface="Arial"/>
              <a:buChar char="•"/>
            </a:pPr>
            <a:r>
              <a:rPr lang="en-US" sz="2899">
                <a:solidFill>
                  <a:srgbClr val="FFFFFF"/>
                </a:solidFill>
                <a:latin typeface="Poppins"/>
                <a:ea typeface="Poppins"/>
                <a:cs typeface="Poppins"/>
                <a:sym typeface="Poppins"/>
              </a:rPr>
              <a:t>Quantity sold and sales revenue are strongly linked</a:t>
            </a:r>
          </a:p>
          <a:p>
            <a:pPr algn="just" marL="0" indent="0" lvl="0">
              <a:lnSpc>
                <a:spcPts val="4059"/>
              </a:lnSpc>
              <a:spcBef>
                <a:spcPct val="0"/>
              </a:spcBef>
            </a:pPr>
          </a:p>
        </p:txBody>
      </p:sp>
      <p:sp>
        <p:nvSpPr>
          <p:cNvPr name="TextBox 14" id="14"/>
          <p:cNvSpPr txBox="true"/>
          <p:nvPr/>
        </p:nvSpPr>
        <p:spPr>
          <a:xfrm rot="0">
            <a:off x="7443721" y="3814206"/>
            <a:ext cx="10326934" cy="1102361"/>
          </a:xfrm>
          <a:prstGeom prst="rect">
            <a:avLst/>
          </a:prstGeom>
        </p:spPr>
        <p:txBody>
          <a:bodyPr anchor="t" rtlCol="false" tIns="0" lIns="0" bIns="0" rIns="0">
            <a:spAutoFit/>
          </a:bodyPr>
          <a:lstStyle/>
          <a:p>
            <a:pPr algn="just" marL="669285" indent="-334642" lvl="1">
              <a:lnSpc>
                <a:spcPts val="4339"/>
              </a:lnSpc>
              <a:buFont typeface="Arial"/>
              <a:buChar char="•"/>
            </a:pPr>
            <a:r>
              <a:rPr lang="en-US" sz="3099">
                <a:solidFill>
                  <a:srgbClr val="FFFFFF"/>
                </a:solidFill>
                <a:latin typeface="Poppins"/>
                <a:ea typeface="Poppins"/>
                <a:cs typeface="Poppins"/>
                <a:sym typeface="Poppins"/>
              </a:rPr>
              <a:t>Price per unit varies a lot, from about $5 to $1,650</a:t>
            </a:r>
          </a:p>
          <a:p>
            <a:pPr algn="just" marL="0" indent="0" lvl="0">
              <a:lnSpc>
                <a:spcPts val="4339"/>
              </a:lnSpc>
              <a:spcBef>
                <a:spcPct val="0"/>
              </a:spcBef>
            </a:pPr>
          </a:p>
        </p:txBody>
      </p:sp>
      <p:sp>
        <p:nvSpPr>
          <p:cNvPr name="TextBox 15" id="15"/>
          <p:cNvSpPr txBox="true"/>
          <p:nvPr/>
        </p:nvSpPr>
        <p:spPr>
          <a:xfrm rot="0">
            <a:off x="7519308" y="4888719"/>
            <a:ext cx="10326934" cy="1500505"/>
          </a:xfrm>
          <a:prstGeom prst="rect">
            <a:avLst/>
          </a:prstGeom>
        </p:spPr>
        <p:txBody>
          <a:bodyPr anchor="t" rtlCol="false" tIns="0" lIns="0" bIns="0" rIns="0">
            <a:spAutoFit/>
          </a:bodyPr>
          <a:lstStyle/>
          <a:p>
            <a:pPr algn="just" marL="604516" indent="-302258" lvl="1">
              <a:lnSpc>
                <a:spcPts val="3919"/>
              </a:lnSpc>
              <a:buFont typeface="Arial"/>
              <a:buChar char="•"/>
            </a:pPr>
            <a:r>
              <a:rPr lang="en-US" sz="2799">
                <a:solidFill>
                  <a:srgbClr val="FFFFFF"/>
                </a:solidFill>
                <a:latin typeface="Poppins"/>
                <a:ea typeface="Poppins"/>
                <a:cs typeface="Poppins"/>
                <a:sym typeface="Poppins"/>
              </a:rPr>
              <a:t>Four distinct customer segments identified, enabling targeted marketing</a:t>
            </a:r>
          </a:p>
          <a:p>
            <a:pPr algn="just" marL="0" indent="0" lvl="0">
              <a:lnSpc>
                <a:spcPts val="3919"/>
              </a:lnSpc>
              <a:spcBef>
                <a:spcPct val="0"/>
              </a:spcBef>
            </a:pPr>
          </a:p>
        </p:txBody>
      </p:sp>
      <p:sp>
        <p:nvSpPr>
          <p:cNvPr name="TextBox 16" id="16"/>
          <p:cNvSpPr txBox="true"/>
          <p:nvPr/>
        </p:nvSpPr>
        <p:spPr>
          <a:xfrm rot="0">
            <a:off x="7519308" y="6370902"/>
            <a:ext cx="10326934" cy="1545591"/>
          </a:xfrm>
          <a:prstGeom prst="rect">
            <a:avLst/>
          </a:prstGeom>
        </p:spPr>
        <p:txBody>
          <a:bodyPr anchor="t" rtlCol="false" tIns="0" lIns="0" bIns="0" rIns="0">
            <a:spAutoFit/>
          </a:bodyPr>
          <a:lstStyle/>
          <a:p>
            <a:pPr algn="just" marL="626106" indent="-313053" lvl="1">
              <a:lnSpc>
                <a:spcPts val="4059"/>
              </a:lnSpc>
              <a:buFont typeface="Arial"/>
              <a:buChar char="•"/>
            </a:pPr>
            <a:r>
              <a:rPr lang="en-US" sz="2899">
                <a:solidFill>
                  <a:srgbClr val="FFFFFF"/>
                </a:solidFill>
                <a:latin typeface="Poppins"/>
                <a:ea typeface="Poppins"/>
                <a:cs typeface="Poppins"/>
                <a:sym typeface="Poppins"/>
              </a:rPr>
              <a:t>Different sales patterns across countries, showing regional differences</a:t>
            </a:r>
          </a:p>
          <a:p>
            <a:pPr algn="just" marL="0" indent="0" lvl="0">
              <a:lnSpc>
                <a:spcPts val="40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860">
                <a:alpha val="100000"/>
              </a:srgbClr>
            </a:gs>
            <a:gs pos="100000">
              <a:srgbClr val="019CD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7047225">
            <a:off x="11517272" y="-5096314"/>
            <a:ext cx="15496850" cy="11298612"/>
          </a:xfrm>
          <a:custGeom>
            <a:avLst/>
            <a:gdLst/>
            <a:ahLst/>
            <a:cxnLst/>
            <a:rect r="r" b="b" t="t" l="l"/>
            <a:pathLst>
              <a:path h="11298612" w="15496850">
                <a:moveTo>
                  <a:pt x="0" y="0"/>
                </a:moveTo>
                <a:lnTo>
                  <a:pt x="15496850" y="0"/>
                </a:lnTo>
                <a:lnTo>
                  <a:pt x="15496850" y="11298612"/>
                </a:lnTo>
                <a:lnTo>
                  <a:pt x="0" y="112986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513352" y="667880"/>
            <a:ext cx="1919429" cy="566532"/>
            <a:chOff x="0" y="0"/>
            <a:chExt cx="505529" cy="149210"/>
          </a:xfrm>
        </p:grpSpPr>
        <p:sp>
          <p:nvSpPr>
            <p:cNvPr name="Freeform 4" id="4"/>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5" id="5"/>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08</a:t>
            </a:r>
          </a:p>
        </p:txBody>
      </p:sp>
      <p:sp>
        <p:nvSpPr>
          <p:cNvPr name="TextBox 7" id="7"/>
          <p:cNvSpPr txBox="true"/>
          <p:nvPr/>
        </p:nvSpPr>
        <p:spPr>
          <a:xfrm rot="0">
            <a:off x="478176" y="2375821"/>
            <a:ext cx="15444367" cy="1218566"/>
          </a:xfrm>
          <a:prstGeom prst="rect">
            <a:avLst/>
          </a:prstGeom>
        </p:spPr>
        <p:txBody>
          <a:bodyPr anchor="t" rtlCol="false" tIns="0" lIns="0" bIns="0" rIns="0">
            <a:spAutoFit/>
          </a:bodyPr>
          <a:lstStyle/>
          <a:p>
            <a:pPr algn="just" marL="734053" indent="-367026" lvl="1">
              <a:lnSpc>
                <a:spcPts val="4759"/>
              </a:lnSpc>
              <a:buFont typeface="Arial"/>
              <a:buChar char="•"/>
            </a:pPr>
            <a:r>
              <a:rPr lang="en-US" sz="3399">
                <a:solidFill>
                  <a:srgbClr val="FFFFFF"/>
                </a:solidFill>
                <a:latin typeface="Poppins"/>
                <a:ea typeface="Poppins"/>
                <a:cs typeface="Poppins"/>
                <a:sym typeface="Poppins"/>
              </a:rPr>
              <a:t>Use customer groups to design personalized marketing campaigns</a:t>
            </a:r>
          </a:p>
          <a:p>
            <a:pPr algn="just" marL="0" indent="0" lvl="0">
              <a:lnSpc>
                <a:spcPts val="4759"/>
              </a:lnSpc>
              <a:spcBef>
                <a:spcPct val="0"/>
              </a:spcBef>
            </a:pPr>
          </a:p>
        </p:txBody>
      </p:sp>
      <p:sp>
        <p:nvSpPr>
          <p:cNvPr name="TextBox 8" id="8"/>
          <p:cNvSpPr txBox="true"/>
          <p:nvPr/>
        </p:nvSpPr>
        <p:spPr>
          <a:xfrm rot="0">
            <a:off x="1028700" y="846371"/>
            <a:ext cx="8763923" cy="908050"/>
          </a:xfrm>
          <a:prstGeom prst="rect">
            <a:avLst/>
          </a:prstGeom>
        </p:spPr>
        <p:txBody>
          <a:bodyPr anchor="t" rtlCol="false" tIns="0" lIns="0" bIns="0" rIns="0">
            <a:spAutoFit/>
          </a:bodyPr>
          <a:lstStyle/>
          <a:p>
            <a:pPr algn="l">
              <a:lnSpc>
                <a:spcPts val="6267"/>
              </a:lnSpc>
            </a:pPr>
            <a:r>
              <a:rPr lang="en-US" sz="5222" b="true">
                <a:solidFill>
                  <a:srgbClr val="00FFFF"/>
                </a:solidFill>
                <a:latin typeface="Neo Sans Bold"/>
                <a:ea typeface="Neo Sans Bold"/>
                <a:cs typeface="Neo Sans Bold"/>
                <a:sym typeface="Neo Sans Bold"/>
              </a:rPr>
              <a:t>RECOMMENDATIONS</a:t>
            </a:r>
          </a:p>
        </p:txBody>
      </p:sp>
      <p:sp>
        <p:nvSpPr>
          <p:cNvPr name="Freeform 9" id="9"/>
          <p:cNvSpPr/>
          <p:nvPr/>
        </p:nvSpPr>
        <p:spPr>
          <a:xfrm flipH="false" flipV="false" rot="0">
            <a:off x="3292629" y="7405527"/>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500206" y="7405527"/>
            <a:ext cx="6434625" cy="1064638"/>
          </a:xfrm>
          <a:custGeom>
            <a:avLst/>
            <a:gdLst/>
            <a:ahLst/>
            <a:cxnLst/>
            <a:rect r="r" b="b" t="t" l="l"/>
            <a:pathLst>
              <a:path h="1064638" w="6434625">
                <a:moveTo>
                  <a:pt x="0" y="0"/>
                </a:moveTo>
                <a:lnTo>
                  <a:pt x="6434625" y="0"/>
                </a:lnTo>
                <a:lnTo>
                  <a:pt x="6434625" y="1064638"/>
                </a:lnTo>
                <a:lnTo>
                  <a:pt x="0" y="10646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478176" y="3385262"/>
            <a:ext cx="14625985" cy="1218566"/>
          </a:xfrm>
          <a:prstGeom prst="rect">
            <a:avLst/>
          </a:prstGeom>
        </p:spPr>
        <p:txBody>
          <a:bodyPr anchor="t" rtlCol="false" tIns="0" lIns="0" bIns="0" rIns="0">
            <a:spAutoFit/>
          </a:bodyPr>
          <a:lstStyle/>
          <a:p>
            <a:pPr algn="just" marL="734053" indent="-367026" lvl="1">
              <a:lnSpc>
                <a:spcPts val="4759"/>
              </a:lnSpc>
              <a:buFont typeface="Arial"/>
              <a:buChar char="•"/>
            </a:pPr>
            <a:r>
              <a:rPr lang="en-US" sz="3399">
                <a:solidFill>
                  <a:srgbClr val="FFFFFF"/>
                </a:solidFill>
                <a:latin typeface="Poppins"/>
                <a:ea typeface="Poppins"/>
                <a:cs typeface="Poppins"/>
                <a:sym typeface="Poppins"/>
              </a:rPr>
              <a:t>Consider regional pricing strategies based on country data</a:t>
            </a:r>
          </a:p>
          <a:p>
            <a:pPr algn="just" marL="0" indent="0" lvl="0">
              <a:lnSpc>
                <a:spcPts val="4759"/>
              </a:lnSpc>
              <a:spcBef>
                <a:spcPct val="0"/>
              </a:spcBef>
            </a:pPr>
          </a:p>
        </p:txBody>
      </p:sp>
      <p:sp>
        <p:nvSpPr>
          <p:cNvPr name="TextBox 12" id="12"/>
          <p:cNvSpPr txBox="true"/>
          <p:nvPr/>
        </p:nvSpPr>
        <p:spPr>
          <a:xfrm rot="0">
            <a:off x="380077" y="4499052"/>
            <a:ext cx="14367888" cy="1218566"/>
          </a:xfrm>
          <a:prstGeom prst="rect">
            <a:avLst/>
          </a:prstGeom>
        </p:spPr>
        <p:txBody>
          <a:bodyPr anchor="t" rtlCol="false" tIns="0" lIns="0" bIns="0" rIns="0">
            <a:spAutoFit/>
          </a:bodyPr>
          <a:lstStyle/>
          <a:p>
            <a:pPr algn="just" marL="734053" indent="-367026" lvl="1">
              <a:lnSpc>
                <a:spcPts val="4759"/>
              </a:lnSpc>
              <a:buFont typeface="Arial"/>
              <a:buChar char="•"/>
            </a:pPr>
            <a:r>
              <a:rPr lang="en-US" sz="3399">
                <a:solidFill>
                  <a:srgbClr val="FFFFFF"/>
                </a:solidFill>
                <a:latin typeface="Poppins"/>
                <a:ea typeface="Poppins"/>
                <a:cs typeface="Poppins"/>
                <a:sym typeface="Poppins"/>
              </a:rPr>
              <a:t>Keep monitoring data quality and update models regularly</a:t>
            </a:r>
          </a:p>
          <a:p>
            <a:pPr algn="just" marL="0" indent="0" lvl="0">
              <a:lnSpc>
                <a:spcPts val="4759"/>
              </a:lnSpc>
              <a:spcBef>
                <a:spcPct val="0"/>
              </a:spcBef>
            </a:pPr>
          </a:p>
        </p:txBody>
      </p:sp>
      <p:sp>
        <p:nvSpPr>
          <p:cNvPr name="TextBox 13" id="13"/>
          <p:cNvSpPr txBox="true"/>
          <p:nvPr/>
        </p:nvSpPr>
        <p:spPr>
          <a:xfrm rot="0">
            <a:off x="380077" y="5612843"/>
            <a:ext cx="13372372" cy="1218566"/>
          </a:xfrm>
          <a:prstGeom prst="rect">
            <a:avLst/>
          </a:prstGeom>
        </p:spPr>
        <p:txBody>
          <a:bodyPr anchor="t" rtlCol="false" tIns="0" lIns="0" bIns="0" rIns="0">
            <a:spAutoFit/>
          </a:bodyPr>
          <a:lstStyle/>
          <a:p>
            <a:pPr algn="just" marL="734053" indent="-367026" lvl="1">
              <a:lnSpc>
                <a:spcPts val="4759"/>
              </a:lnSpc>
              <a:buFont typeface="Arial"/>
              <a:buChar char="•"/>
            </a:pPr>
            <a:r>
              <a:rPr lang="en-US" sz="3399">
                <a:solidFill>
                  <a:srgbClr val="FFFFFF"/>
                </a:solidFill>
                <a:latin typeface="Poppins"/>
                <a:ea typeface="Poppins"/>
                <a:cs typeface="Poppins"/>
                <a:sym typeface="Poppins"/>
              </a:rPr>
              <a:t>Automate the data process for real-time insights</a:t>
            </a:r>
          </a:p>
          <a:p>
            <a:pPr algn="just" marL="0" indent="0" lvl="0">
              <a:lnSpc>
                <a:spcPts val="47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9CD6">
                <a:alpha val="100000"/>
              </a:srgbClr>
            </a:gs>
            <a:gs pos="100000">
              <a:srgbClr val="00186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58511" y="2092235"/>
            <a:ext cx="9541721" cy="9368235"/>
          </a:xfrm>
          <a:custGeom>
            <a:avLst/>
            <a:gdLst/>
            <a:ahLst/>
            <a:cxnLst/>
            <a:rect r="r" b="b" t="t" l="l"/>
            <a:pathLst>
              <a:path h="9368235" w="9541721">
                <a:moveTo>
                  <a:pt x="0" y="0"/>
                </a:moveTo>
                <a:lnTo>
                  <a:pt x="9541721" y="0"/>
                </a:lnTo>
                <a:lnTo>
                  <a:pt x="9541721" y="9368235"/>
                </a:lnTo>
                <a:lnTo>
                  <a:pt x="0" y="9368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049305" y="2809395"/>
            <a:ext cx="7792986" cy="779298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p:spPr>
        </p:sp>
      </p:grpSp>
      <p:sp>
        <p:nvSpPr>
          <p:cNvPr name="Freeform 8" id="8"/>
          <p:cNvSpPr/>
          <p:nvPr/>
        </p:nvSpPr>
        <p:spPr>
          <a:xfrm flipH="false" flipV="false" rot="0">
            <a:off x="7655230" y="7599850"/>
            <a:ext cx="11261083" cy="1658450"/>
          </a:xfrm>
          <a:custGeom>
            <a:avLst/>
            <a:gdLst/>
            <a:ahLst/>
            <a:cxnLst/>
            <a:rect r="r" b="b" t="t" l="l"/>
            <a:pathLst>
              <a:path h="1658450" w="11261083">
                <a:moveTo>
                  <a:pt x="0" y="0"/>
                </a:moveTo>
                <a:lnTo>
                  <a:pt x="11261083" y="0"/>
                </a:lnTo>
                <a:lnTo>
                  <a:pt x="11261083" y="1658450"/>
                </a:lnTo>
                <a:lnTo>
                  <a:pt x="0" y="165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7683805" y="9164312"/>
            <a:ext cx="132088" cy="13208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grpSp>
        <p:nvGrpSpPr>
          <p:cNvPr name="Group 12" id="12"/>
          <p:cNvGrpSpPr/>
          <p:nvPr/>
        </p:nvGrpSpPr>
        <p:grpSpPr>
          <a:xfrm rot="0">
            <a:off x="8314318" y="8987700"/>
            <a:ext cx="132088" cy="1320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71"/>
                </a:lnSpc>
              </a:pPr>
            </a:p>
          </p:txBody>
        </p:sp>
      </p:grpSp>
      <p:sp>
        <p:nvSpPr>
          <p:cNvPr name="TextBox 15" id="15"/>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04286"/>
                </a:solidFill>
                <a:latin typeface="Poppins Bold"/>
                <a:ea typeface="Poppins Bold"/>
                <a:cs typeface="Poppins Bold"/>
                <a:sym typeface="Poppins Bold"/>
              </a:rPr>
              <a:t>Page 09</a:t>
            </a:r>
          </a:p>
        </p:txBody>
      </p:sp>
      <p:sp>
        <p:nvSpPr>
          <p:cNvPr name="TextBox 16" id="16"/>
          <p:cNvSpPr txBox="true"/>
          <p:nvPr/>
        </p:nvSpPr>
        <p:spPr>
          <a:xfrm rot="0">
            <a:off x="4779295" y="515480"/>
            <a:ext cx="9699320" cy="1323975"/>
          </a:xfrm>
          <a:prstGeom prst="rect">
            <a:avLst/>
          </a:prstGeom>
        </p:spPr>
        <p:txBody>
          <a:bodyPr anchor="t" rtlCol="false" tIns="0" lIns="0" bIns="0" rIns="0">
            <a:spAutoFit/>
          </a:bodyPr>
          <a:lstStyle/>
          <a:p>
            <a:pPr algn="l">
              <a:lnSpc>
                <a:spcPts val="9116"/>
              </a:lnSpc>
            </a:pPr>
            <a:r>
              <a:rPr lang="en-US" sz="7597" b="true">
                <a:solidFill>
                  <a:srgbClr val="FFFFFF"/>
                </a:solidFill>
                <a:latin typeface="Neo Sans Bold"/>
                <a:ea typeface="Neo Sans Bold"/>
                <a:cs typeface="Neo Sans Bold"/>
                <a:sym typeface="Neo Sans Bold"/>
              </a:rPr>
              <a:t>FUTURE WORK</a:t>
            </a:r>
          </a:p>
        </p:txBody>
      </p:sp>
      <p:sp>
        <p:nvSpPr>
          <p:cNvPr name="TextBox 17" id="17"/>
          <p:cNvSpPr txBox="true"/>
          <p:nvPr/>
        </p:nvSpPr>
        <p:spPr>
          <a:xfrm rot="0">
            <a:off x="5743681" y="1987460"/>
            <a:ext cx="11159421" cy="1899885"/>
          </a:xfrm>
          <a:prstGeom prst="rect">
            <a:avLst/>
          </a:prstGeom>
        </p:spPr>
        <p:txBody>
          <a:bodyPr anchor="t" rtlCol="false" tIns="0" lIns="0" bIns="0" rIns="0">
            <a:spAutoFit/>
          </a:bodyPr>
          <a:lstStyle/>
          <a:p>
            <a:pPr algn="just" marL="772144" indent="-386072" lvl="1">
              <a:lnSpc>
                <a:spcPts val="5006"/>
              </a:lnSpc>
              <a:buFont typeface="Arial"/>
              <a:buChar char="•"/>
            </a:pPr>
            <a:r>
              <a:rPr lang="en-US" sz="3576">
                <a:solidFill>
                  <a:srgbClr val="FFFFFF"/>
                </a:solidFill>
                <a:latin typeface="Poppins"/>
                <a:ea typeface="Poppins"/>
                <a:cs typeface="Poppins"/>
                <a:sym typeface="Poppins"/>
              </a:rPr>
              <a:t>Add time series analysis to study seasonal sales trends</a:t>
            </a:r>
          </a:p>
          <a:p>
            <a:pPr algn="just" marL="0" indent="0" lvl="0">
              <a:lnSpc>
                <a:spcPts val="5006"/>
              </a:lnSpc>
              <a:spcBef>
                <a:spcPct val="0"/>
              </a:spcBef>
            </a:pPr>
          </a:p>
        </p:txBody>
      </p:sp>
      <p:sp>
        <p:nvSpPr>
          <p:cNvPr name="TextBox 18" id="18"/>
          <p:cNvSpPr txBox="true"/>
          <p:nvPr/>
        </p:nvSpPr>
        <p:spPr>
          <a:xfrm rot="0">
            <a:off x="5743681" y="3547750"/>
            <a:ext cx="11704790" cy="1863726"/>
          </a:xfrm>
          <a:prstGeom prst="rect">
            <a:avLst/>
          </a:prstGeom>
        </p:spPr>
        <p:txBody>
          <a:bodyPr anchor="t" rtlCol="false" tIns="0" lIns="0" bIns="0" rIns="0">
            <a:spAutoFit/>
          </a:bodyPr>
          <a:lstStyle/>
          <a:p>
            <a:pPr algn="just" marL="755642" indent="-377821" lvl="1">
              <a:lnSpc>
                <a:spcPts val="4899"/>
              </a:lnSpc>
              <a:buFont typeface="Arial"/>
              <a:buChar char="•"/>
            </a:pPr>
            <a:r>
              <a:rPr lang="en-US" sz="3499">
                <a:solidFill>
                  <a:srgbClr val="FFFFFF"/>
                </a:solidFill>
                <a:latin typeface="Poppins"/>
                <a:ea typeface="Poppins"/>
                <a:cs typeface="Poppins"/>
                <a:sym typeface="Poppins"/>
              </a:rPr>
              <a:t>Develop sales forecasting models to predict future sales</a:t>
            </a:r>
          </a:p>
          <a:p>
            <a:pPr algn="just" marL="0" indent="0" lvl="0">
              <a:lnSpc>
                <a:spcPts val="4899"/>
              </a:lnSpc>
              <a:spcBef>
                <a:spcPct val="0"/>
              </a:spcBef>
            </a:pPr>
          </a:p>
        </p:txBody>
      </p:sp>
      <p:sp>
        <p:nvSpPr>
          <p:cNvPr name="TextBox 19" id="19"/>
          <p:cNvSpPr txBox="true"/>
          <p:nvPr/>
        </p:nvSpPr>
        <p:spPr>
          <a:xfrm rot="0">
            <a:off x="6252331" y="5528316"/>
            <a:ext cx="11482604" cy="1690371"/>
          </a:xfrm>
          <a:prstGeom prst="rect">
            <a:avLst/>
          </a:prstGeom>
        </p:spPr>
        <p:txBody>
          <a:bodyPr anchor="t" rtlCol="false" tIns="0" lIns="0" bIns="0" rIns="0">
            <a:spAutoFit/>
          </a:bodyPr>
          <a:lstStyle/>
          <a:p>
            <a:pPr algn="just" marL="690874" indent="-345437" lvl="1">
              <a:lnSpc>
                <a:spcPts val="4479"/>
              </a:lnSpc>
              <a:buFont typeface="Arial"/>
              <a:buChar char="•"/>
            </a:pPr>
            <a:r>
              <a:rPr lang="en-US" sz="3199">
                <a:solidFill>
                  <a:srgbClr val="FFFFFF"/>
                </a:solidFill>
                <a:latin typeface="Poppins"/>
                <a:ea typeface="Poppins"/>
                <a:cs typeface="Poppins"/>
                <a:sym typeface="Poppins"/>
              </a:rPr>
              <a:t>Explore advanced clustering methods for better customer segmentation</a:t>
            </a:r>
          </a:p>
          <a:p>
            <a:pPr algn="just" marL="0" indent="0" lvl="0">
              <a:lnSpc>
                <a:spcPts val="4479"/>
              </a:lnSpc>
              <a:spcBef>
                <a:spcPct val="0"/>
              </a:spcBef>
            </a:pPr>
          </a:p>
        </p:txBody>
      </p:sp>
      <p:sp>
        <p:nvSpPr>
          <p:cNvPr name="TextBox 20" id="20"/>
          <p:cNvSpPr txBox="true"/>
          <p:nvPr/>
        </p:nvSpPr>
        <p:spPr>
          <a:xfrm rot="0">
            <a:off x="6583210" y="7123974"/>
            <a:ext cx="8415554" cy="1863726"/>
          </a:xfrm>
          <a:prstGeom prst="rect">
            <a:avLst/>
          </a:prstGeom>
        </p:spPr>
        <p:txBody>
          <a:bodyPr anchor="t" rtlCol="false" tIns="0" lIns="0" bIns="0" rIns="0">
            <a:spAutoFit/>
          </a:bodyPr>
          <a:lstStyle/>
          <a:p>
            <a:pPr algn="just" marL="755642" indent="-377821" lvl="1">
              <a:lnSpc>
                <a:spcPts val="4899"/>
              </a:lnSpc>
              <a:buFont typeface="Arial"/>
              <a:buChar char="•"/>
            </a:pPr>
            <a:r>
              <a:rPr lang="en-US" sz="3499">
                <a:solidFill>
                  <a:srgbClr val="FFFFFF"/>
                </a:solidFill>
                <a:latin typeface="Poppins"/>
                <a:ea typeface="Poppins"/>
                <a:cs typeface="Poppins"/>
                <a:sym typeface="Poppins"/>
              </a:rPr>
              <a:t>Build interactive dashboards to share insights with stakeholders</a:t>
            </a:r>
          </a:p>
          <a:p>
            <a:pPr algn="just" marL="0" indent="0" lvl="0">
              <a:lnSpc>
                <a:spcPts val="48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DAGoTEcPFlg</dc:identifier>
  <dcterms:modified xsi:type="dcterms:W3CDTF">2011-08-01T06:04:30Z</dcterms:modified>
  <cp:revision>1</cp:revision>
  <dc:title>Blue Minimalist Project Presentation</dc:title>
</cp:coreProperties>
</file>